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sldIdLst>
    <p:sldId id="266" r:id="rId5"/>
    <p:sldId id="337" r:id="rId6"/>
    <p:sldId id="343" r:id="rId7"/>
    <p:sldId id="344" r:id="rId8"/>
    <p:sldId id="345" r:id="rId9"/>
    <p:sldId id="346" r:id="rId10"/>
    <p:sldId id="351" r:id="rId11"/>
    <p:sldId id="354" r:id="rId12"/>
    <p:sldId id="352" r:id="rId13"/>
    <p:sldId id="348" r:id="rId14"/>
    <p:sldId id="342" r:id="rId15"/>
    <p:sldId id="355" r:id="rId16"/>
    <p:sldId id="349" r:id="rId17"/>
    <p:sldId id="334" r:id="rId18"/>
    <p:sldId id="332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145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0348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84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0796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031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668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918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1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8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3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000" y="639097"/>
            <a:ext cx="6844072" cy="4669503"/>
          </a:xfrm>
        </p:spPr>
        <p:txBody>
          <a:bodyPr>
            <a:normAutofit/>
          </a:bodyPr>
          <a:lstStyle/>
          <a:p>
            <a:pPr algn="ctr"/>
            <a:r>
              <a:rPr lang="bs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ПОСТАВЉАЊЕ  ГРАНИЦА  И  ИЗГРАДЊА АУТОРИТЕТА</a:t>
            </a:r>
            <a:br>
              <a:rPr lang="sr-Latn-R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Цвијанка Ракић, дипл. психолог</a:t>
            </a:r>
            <a:b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BA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BA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Бијељина, </a:t>
            </a:r>
            <a:r>
              <a:rPr lang="sr-Cyrl-BA" sz="1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</a:t>
            </a:r>
            <a:r>
              <a:rPr lang="sr-Cyrl-BA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2023. године</a:t>
            </a:r>
            <a:br>
              <a:rPr lang="sr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698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ДОБРОБИТИ ЗА ДИЈЕТЕ</a:t>
            </a:r>
            <a:br>
              <a:rPr lang="en-US" sz="3600"/>
            </a:br>
            <a:endParaRPr lang="en-U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286" y="1281953"/>
            <a:ext cx="4559270" cy="4759409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самосталност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сигурна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себе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одговорна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високим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степеном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самоконтроле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</a:t>
            </a:r>
            <a:r>
              <a:rPr lang="sr-Cyrl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самопоштовања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толерантна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(5)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социјализована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5" name="Picture 4" descr="A group of people sitting around a table">
            <a:extLst>
              <a:ext uri="{FF2B5EF4-FFF2-40B4-BE49-F238E27FC236}">
                <a16:creationId xmlns:a16="http://schemas.microsoft.com/office/drawing/2014/main" id="{BDAF3CB8-D370-155F-A2B5-2A910E09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0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35C6CF-9D6B-2976-6F43-B0B934A806DF}"/>
              </a:ext>
            </a:extLst>
          </p:cNvPr>
          <p:cNvSpPr txBox="1"/>
          <p:nvPr/>
        </p:nvSpPr>
        <p:spPr>
          <a:xfrm>
            <a:off x="1064243" y="1364252"/>
            <a:ext cx="8906934" cy="640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постављају се у атмосфери љубави и прихватања, а не страха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границе се постављају након треће године и дјеци су неопходне</a:t>
            </a:r>
          </a:p>
          <a:p>
            <a:pPr marL="742950" lvl="1" indent="-285750"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 када се поставе треба инсистирати на њима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укидањем </a:t>
            </a:r>
            <a:r>
              <a:rPr lang="ru-RU"/>
              <a:t>и давањем </a:t>
            </a:r>
            <a:r>
              <a:rPr lang="ru-RU" dirty="0"/>
              <a:t>привилегија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 преферирати награђивање, похвала снажна награда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право на одгој без батина не треба изједначавати са правом на одгој без граница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кажњавање батинама-насиље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dirty="0"/>
              <a:t>родитељи одговорни за однос</a:t>
            </a:r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pPr marL="742950" lvl="1" indent="-285750" algn="just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1058333" y="394105"/>
            <a:ext cx="8025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ОПШТА ПРАВИЛА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6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676746" y="609600"/>
            <a:ext cx="372907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КОРАЦИ У ПОСТАВЉАЊУ ГРАНИЦА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5C6CF-9D6B-2976-6F43-B0B934A806DF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препознавање и признавање жеља и осјећања дјетета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само постављање граница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показивање алтернатива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F7190F9-5593-4D76-5B9D-9B4F8AC0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763486"/>
            <a:ext cx="4602747" cy="2623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ru-RU"/>
          </a:p>
          <a:p>
            <a:pPr>
              <a:spcAft>
                <a:spcPts val="600"/>
              </a:spcAft>
            </a:pPr>
            <a:endParaRPr lang="ru-RU"/>
          </a:p>
          <a:p>
            <a:pPr>
              <a:spcAft>
                <a:spcPts val="6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9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E96F-5DA6-059D-7A19-4CAB746B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5933"/>
          </a:xfrm>
        </p:spPr>
        <p:txBody>
          <a:bodyPr>
            <a:normAutofit/>
          </a:bodyPr>
          <a:lstStyle/>
          <a:p>
            <a:r>
              <a:rPr lang="ru-RU" sz="2400" dirty="0"/>
              <a:t>ГРАНИЦЕ И ....</a:t>
            </a:r>
            <a:endParaRPr lang="sr-Latn-B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61B1-4C63-0AA9-B013-1FC2D61D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397001"/>
            <a:ext cx="8596668" cy="524933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dirty="0"/>
              <a:t>	</a:t>
            </a:r>
            <a:endParaRPr lang="ru-RU" sz="5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</a:rPr>
              <a:t>развојне фазе дјетета (без генерализације)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</a:rPr>
              <a:t> темперамент дјетета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</a:rPr>
              <a:t> ситуациони фактори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</a:rPr>
              <a:t> квалитет односа (однос са родитељима темељ будућих односа у животу)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bs-Cyrl-BA" sz="1900" dirty="0">
                <a:solidFill>
                  <a:schemeClr val="tx1"/>
                </a:solidFill>
              </a:rPr>
              <a:t>равноправност(</a:t>
            </a:r>
            <a:r>
              <a:rPr lang="ru-RU" sz="1900" dirty="0">
                <a:solidFill>
                  <a:schemeClr val="tx1"/>
                </a:solidFill>
              </a:rPr>
              <a:t>родитељ и дјеца не могу имати равноправан однос)</a:t>
            </a:r>
          </a:p>
          <a:p>
            <a:pPr lvl="1" algn="just"/>
            <a:r>
              <a:rPr lang="ru-RU" sz="1900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just"/>
            <a:endParaRPr lang="ru-RU" sz="43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93282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85FA68-A2A5-1AF0-4873-D11317F5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BA" sz="2400" dirty="0"/>
              <a:t>САМОРЕФЛЕКСИВНОСТ</a:t>
            </a:r>
            <a:r>
              <a:rPr lang="sr-Cyrl-BA" sz="3600" dirty="0"/>
              <a:t> 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04DC0-4351-CBA6-AF70-64EC5090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286" y="1434352"/>
            <a:ext cx="3955195" cy="46073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ru-RU" dirty="0"/>
              <a:t>Лични ниво:предрасуде, предубјеђења, ставови, како перципирамо родитељство?</a:t>
            </a:r>
          </a:p>
          <a:p>
            <a:endParaRPr lang="ru-RU" dirty="0"/>
          </a:p>
          <a:p>
            <a:pPr>
              <a:buFont typeface="Wingdings 3" charset="2"/>
              <a:buChar char=""/>
            </a:pPr>
            <a:r>
              <a:rPr lang="ru-RU" dirty="0"/>
              <a:t>Како сам ја одгајана, </a:t>
            </a:r>
            <a:r>
              <a:rPr lang="bs-Cyrl-BA" dirty="0"/>
              <a:t>које моделе имам, </a:t>
            </a:r>
            <a:r>
              <a:rPr lang="ru-RU" dirty="0"/>
              <a:t>шта је важно у животу?</a:t>
            </a:r>
          </a:p>
          <a:p>
            <a:pPr>
              <a:buFont typeface="Wingdings 3" charset="2"/>
              <a:buChar char=""/>
            </a:pPr>
            <a:endParaRPr lang="ru-RU" dirty="0"/>
          </a:p>
          <a:p>
            <a:pPr>
              <a:buFont typeface="Wingdings 3" charset="2"/>
              <a:buChar char=""/>
            </a:pPr>
            <a:r>
              <a:rPr lang="ru-RU" dirty="0"/>
              <a:t>Тешка искуства и на који начин су ме обликовала?</a:t>
            </a:r>
          </a:p>
          <a:p>
            <a:endParaRPr lang="ru-RU" dirty="0"/>
          </a:p>
          <a:p>
            <a:pPr>
              <a:buFont typeface="Wingdings 3" charset="2"/>
              <a:buChar char=""/>
            </a:pPr>
            <a:r>
              <a:rPr lang="ru-RU" dirty="0"/>
              <a:t>Која специфична знања и вјештине су ми потребне?</a:t>
            </a:r>
          </a:p>
          <a:p>
            <a:pPr>
              <a:buFont typeface="Wingdings 3" charset="2"/>
              <a:buChar char=""/>
            </a:pPr>
            <a:endParaRPr lang="ru-RU" dirty="0"/>
          </a:p>
          <a:p>
            <a:pPr>
              <a:buFont typeface="Wingdings 3" charset="2"/>
              <a:buChar char=""/>
            </a:pPr>
            <a:r>
              <a:rPr lang="ru-RU" dirty="0"/>
              <a:t>Шта је за мене највећи проблем? Како се носим са тим? Зашто баш то? Шта ми помаже?</a:t>
            </a:r>
          </a:p>
          <a:p>
            <a:pPr>
              <a:buFont typeface="Wingdings 3" charset="2"/>
              <a:buChar char=""/>
            </a:pPr>
            <a:r>
              <a:rPr lang="ru-RU" dirty="0"/>
              <a:t>Које су моје слабе стране као родитеља, шта су ми предности? Нађите си огледало!</a:t>
            </a:r>
          </a:p>
          <a:p>
            <a:pPr>
              <a:buFont typeface="Wingdings 3" charset="2"/>
              <a:buChar char=""/>
            </a:pPr>
            <a:endParaRPr lang="ru-RU" dirty="0"/>
          </a:p>
          <a:p>
            <a:endParaRPr lang="ru-RU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AAF67D-2882-D16D-0284-A400866B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" r="2" b="2"/>
          <a:stretch/>
        </p:blipFill>
        <p:spPr>
          <a:xfrm>
            <a:off x="677334" y="1434352"/>
            <a:ext cx="5423429" cy="46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8849D-DFE5-1E40-4BA0-08DC27761970}"/>
              </a:ext>
            </a:extLst>
          </p:cNvPr>
          <p:cNvSpPr txBox="1"/>
          <p:nvPr/>
        </p:nvSpPr>
        <p:spPr>
          <a:xfrm>
            <a:off x="2903468" y="2321004"/>
            <a:ext cx="61002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r-Cyrl-BA" dirty="0"/>
          </a:p>
          <a:p>
            <a:pPr>
              <a:spcBef>
                <a:spcPct val="0"/>
              </a:spcBef>
            </a:pPr>
            <a:r>
              <a:rPr lang="sr-Cyrl-BA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ХВАЛА НА ПАЖЊИ</a:t>
            </a:r>
          </a:p>
        </p:txBody>
      </p:sp>
    </p:spTree>
    <p:extLst>
      <p:ext uri="{BB962C8B-B14F-4D97-AF65-F5344CB8AC3E}">
        <p14:creationId xmlns:p14="http://schemas.microsoft.com/office/powerpoint/2010/main" val="218539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3698A3-85CE-7F2B-915C-8C521D988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0" r="14051"/>
          <a:stretch/>
        </p:blipFill>
        <p:spPr>
          <a:xfrm>
            <a:off x="4269854" y="-173255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473C1-0379-E80F-4444-25E904FD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ru-RU" sz="3300"/>
              <a:t> ВАСПИТНИ СТИЛ РОДИТЕЉА</a:t>
            </a:r>
            <a:endParaRPr lang="sr-Latn-BA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9CFB-871E-C3D2-8262-4912773A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189941" cy="3880773"/>
          </a:xfrm>
        </p:spPr>
        <p:txBody>
          <a:bodyPr>
            <a:normAutofit/>
          </a:bodyPr>
          <a:lstStyle/>
          <a:p>
            <a:pPr algn="just"/>
            <a:r>
              <a:rPr lang="ru-RU" sz="1700" dirty="0">
                <a:latin typeface="+mj-lt"/>
                <a:ea typeface="+mj-ea"/>
                <a:cs typeface="+mj-cs"/>
              </a:rPr>
              <a:t>АУТОРИТАРНИ-РОДИТЕЉ ВОЈСКОВОЂА</a:t>
            </a:r>
          </a:p>
          <a:p>
            <a:pPr algn="just"/>
            <a:endParaRPr lang="ru-RU" sz="1700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1700" dirty="0"/>
              <a:t>	(1) неприкосновени 	родитељски 	ауторитет, тражи 	послушност</a:t>
            </a:r>
          </a:p>
          <a:p>
            <a:pPr marL="0" indent="0" algn="just">
              <a:buNone/>
            </a:pPr>
            <a:r>
              <a:rPr lang="ru-RU" sz="1700" dirty="0"/>
              <a:t>	(2)  висока очекивања и строги 	надзор над понашањем 	дјетета</a:t>
            </a:r>
          </a:p>
          <a:p>
            <a:pPr marL="0" indent="0" algn="just">
              <a:buNone/>
            </a:pPr>
            <a:r>
              <a:rPr lang="ru-RU" sz="1700" dirty="0"/>
              <a:t>	(3)  односи крути,нема топлине 	и 	подршке</a:t>
            </a:r>
          </a:p>
          <a:p>
            <a:pPr marL="0" indent="0" algn="just">
              <a:buNone/>
            </a:pPr>
            <a:r>
              <a:rPr lang="ru-RU" sz="1700" dirty="0"/>
              <a:t>       (4)  комуникација једносмјерна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287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sz="2400" dirty="0"/>
              <a:t> ШТА РАДИ</a:t>
            </a:r>
            <a:r>
              <a:rPr lang="bs-Latn-BA" sz="2400" dirty="0"/>
              <a:t> ?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bs-Latn-BA" dirty="0"/>
              <a:t>     </a:t>
            </a:r>
            <a:r>
              <a:rPr lang="en-US" dirty="0"/>
              <a:t>(1) </a:t>
            </a:r>
            <a:r>
              <a:rPr lang="bs-Cyrl-BA" dirty="0"/>
              <a:t>командује и управља животом дјетета </a:t>
            </a:r>
            <a:endParaRPr lang="en-US" dirty="0"/>
          </a:p>
          <a:p>
            <a:pPr algn="just">
              <a:buNone/>
            </a:pPr>
            <a:r>
              <a:rPr lang="bs-Latn-BA" dirty="0"/>
              <a:t>    </a:t>
            </a:r>
            <a:r>
              <a:rPr lang="bs-Cyrl-BA" dirty="0"/>
              <a:t> </a:t>
            </a:r>
            <a:r>
              <a:rPr lang="en-US" dirty="0"/>
              <a:t>(2)</a:t>
            </a:r>
            <a:r>
              <a:rPr lang="bs-Cyrl-BA" dirty="0"/>
              <a:t> шаље поруке о слабости и ниској личној вриједности</a:t>
            </a:r>
          </a:p>
          <a:p>
            <a:pPr algn="just">
              <a:buNone/>
            </a:pPr>
            <a:r>
              <a:rPr lang="bs-Cyrl-BA" dirty="0"/>
              <a:t>     (3) много захтијева и очекује</a:t>
            </a:r>
          </a:p>
          <a:p>
            <a:pPr algn="just">
              <a:buNone/>
            </a:pPr>
            <a:r>
              <a:rPr lang="bs-Cyrl-BA" dirty="0"/>
              <a:t>     (4) пријети, користи грубе ријечи</a:t>
            </a:r>
          </a:p>
          <a:p>
            <a:pPr algn="just">
              <a:buNone/>
            </a:pPr>
            <a:r>
              <a:rPr lang="bs-Cyrl-BA" dirty="0"/>
              <a:t>     (5) кажњава</a:t>
            </a:r>
            <a:r>
              <a:rPr lang="sr-Latn-BA" dirty="0"/>
              <a:t>-</a:t>
            </a:r>
            <a:r>
              <a:rPr lang="bs-Cyrl-BA" dirty="0"/>
              <a:t> бол и понижења као поуке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bs-Cyrl-BA"/>
              <a:t>РИЗИЦИ ЗА ДИЈЕТЕ</a:t>
            </a:r>
            <a:r>
              <a:rPr lang="en-US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21" name="Isosceles Triangle 1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8831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3880773"/>
          </a:xfrm>
        </p:spPr>
        <p:txBody>
          <a:bodyPr>
            <a:normAutofit/>
          </a:bodyPr>
          <a:lstStyle/>
          <a:p>
            <a:r>
              <a:rPr lang="en-US" dirty="0"/>
              <a:t> (1)</a:t>
            </a:r>
            <a:r>
              <a:rPr lang="bs-Cyrl-BA" dirty="0"/>
              <a:t> несигурност</a:t>
            </a:r>
            <a:endParaRPr lang="en-US" dirty="0"/>
          </a:p>
          <a:p>
            <a:r>
              <a:rPr lang="en-US" dirty="0"/>
              <a:t> (2) </a:t>
            </a:r>
            <a:r>
              <a:rPr lang="bs-Cyrl-BA" dirty="0"/>
              <a:t>повлачење</a:t>
            </a:r>
          </a:p>
          <a:p>
            <a:r>
              <a:rPr lang="bs-Cyrl-BA" dirty="0"/>
              <a:t> (3) неповјерљива</a:t>
            </a:r>
          </a:p>
          <a:p>
            <a:r>
              <a:rPr lang="bs-Cyrl-BA" dirty="0"/>
              <a:t> (4) неуспјешна</a:t>
            </a:r>
            <a:r>
              <a:rPr lang="bs-Latn-BA" dirty="0"/>
              <a:t>(</a:t>
            </a:r>
            <a:r>
              <a:rPr lang="bs-Cyrl-BA" dirty="0"/>
              <a:t>страх од грешке)</a:t>
            </a:r>
          </a:p>
          <a:p>
            <a:r>
              <a:rPr lang="bs-Cyrl-BA" dirty="0"/>
              <a:t> (5) стално брину како  удовољити</a:t>
            </a:r>
          </a:p>
          <a:p>
            <a:r>
              <a:rPr lang="bs-Cyrl-BA" dirty="0"/>
              <a:t> (6) адолесценти-бунтовни</a:t>
            </a:r>
          </a:p>
          <a:p>
            <a:r>
              <a:rPr lang="bs-Cyrl-BA" dirty="0"/>
              <a:t> (7) чести на психотерапији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ith the hands on the face">
            <a:extLst>
              <a:ext uri="{FF2B5EF4-FFF2-40B4-BE49-F238E27FC236}">
                <a16:creationId xmlns:a16="http://schemas.microsoft.com/office/drawing/2014/main" id="{8777038B-7EA8-67FA-BEE3-CA7699806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9" b="37069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7" name="Picture 6" descr="A picture containing person">
            <a:extLst>
              <a:ext uri="{FF2B5EF4-FFF2-40B4-BE49-F238E27FC236}">
                <a16:creationId xmlns:a16="http://schemas.microsoft.com/office/drawing/2014/main" id="{C25FD3B6-581C-E17C-159D-368E45F91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2438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bs-Cyrl-BA" sz="2800"/>
              <a:t>ПОПУСТЉИВИ И ЗАШТИТИНИЧКИ РОДИТЕЉ-ХЕЛИКОПТЕР</a:t>
            </a:r>
            <a:r>
              <a:rPr lang="en-US" sz="2800"/>
              <a:t> 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en-US" dirty="0"/>
              <a:t>(1)</a:t>
            </a:r>
            <a:r>
              <a:rPr lang="bs-Cyrl-BA" dirty="0"/>
              <a:t>емоционално топли али са слабом контролом</a:t>
            </a:r>
            <a:endParaRPr lang="en-US" dirty="0"/>
          </a:p>
          <a:p>
            <a:r>
              <a:rPr lang="en-US" dirty="0"/>
              <a:t>(2)</a:t>
            </a:r>
            <a:r>
              <a:rPr lang="bs-Cyrl-BA" dirty="0"/>
              <a:t>пружају љубав и подршку али без граница у понашању</a:t>
            </a:r>
            <a:endParaRPr lang="en-US" dirty="0"/>
          </a:p>
          <a:p>
            <a:r>
              <a:rPr lang="en-US" dirty="0"/>
              <a:t>(3)</a:t>
            </a:r>
            <a:r>
              <a:rPr lang="bs-Cyrl-BA" dirty="0"/>
              <a:t> све потребе се задовољавају, нема супростављања</a:t>
            </a:r>
          </a:p>
          <a:p>
            <a:r>
              <a:rPr lang="bs-Cyrl-BA" dirty="0"/>
              <a:t>(4)”најбољи другови”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7AABE8E2-29A0-7C1C-DEDC-29FD6BDDC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0" r="12554" b="1"/>
          <a:stretch/>
        </p:blipFill>
        <p:spPr>
          <a:xfrm>
            <a:off x="4857450" y="1314450"/>
            <a:ext cx="5639099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2400" dirty="0"/>
              <a:t>ШТА РАДИ</a:t>
            </a:r>
            <a:r>
              <a:rPr lang="bs-Latn-BA" sz="2400" dirty="0"/>
              <a:t> ?</a:t>
            </a:r>
            <a:r>
              <a:rPr lang="en-US" sz="24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(1) </a:t>
            </a:r>
            <a:r>
              <a:rPr lang="bs-Cyrl-BA" dirty="0"/>
              <a:t>лебди над дјететом, спашава га од непријатности </a:t>
            </a:r>
            <a:endParaRPr lang="en-US" dirty="0"/>
          </a:p>
          <a:p>
            <a:pPr algn="just"/>
            <a:r>
              <a:rPr lang="en-US" dirty="0"/>
              <a:t>(2) </a:t>
            </a:r>
            <a:r>
              <a:rPr lang="bs-Cyrl-BA" dirty="0"/>
              <a:t>преузима одговорност за њега, одлучуе умјесто њега  </a:t>
            </a:r>
            <a:endParaRPr lang="en-US" dirty="0"/>
          </a:p>
          <a:p>
            <a:pPr algn="just"/>
            <a:r>
              <a:rPr lang="en-US" dirty="0"/>
              <a:t> (</a:t>
            </a:r>
            <a:r>
              <a:rPr lang="bs-Cyrl-BA" dirty="0"/>
              <a:t>3</a:t>
            </a:r>
            <a:r>
              <a:rPr lang="en-US" dirty="0"/>
              <a:t>)</a:t>
            </a:r>
            <a:r>
              <a:rPr lang="bs-Cyrl-BA" dirty="0"/>
              <a:t> кука и жали се, користи кривицу</a:t>
            </a:r>
          </a:p>
          <a:p>
            <a:pPr algn="just"/>
            <a:r>
              <a:rPr lang="bs-Cyrl-BA" dirty="0"/>
              <a:t>(4) користи много ријечи, показује да дијете није довољно способно</a:t>
            </a:r>
          </a:p>
          <a:p>
            <a:pPr algn="just"/>
            <a:r>
              <a:rPr lang="bs-Cyrl-BA" dirty="0"/>
              <a:t>(5) штити га од развојно нормалних задатака и шаље поруке о слабости и ниској личној вриједности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u-RU">
                <a:latin typeface="Arial" pitchFamily="34" charset="0"/>
                <a:cs typeface="Arial" pitchFamily="34" charset="0"/>
              </a:rPr>
              <a:t>РИЗИЦИ ЗА ДИЈЕТЕ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ru-RU"/>
              <a:t>(1)размаженост, мора све бити по њиховом, егоцентрични</a:t>
            </a:r>
          </a:p>
          <a:p>
            <a:r>
              <a:rPr lang="ru-RU"/>
              <a:t>(2) несналажљиви, импулсивни,слаба самоконтола </a:t>
            </a:r>
          </a:p>
          <a:p>
            <a:r>
              <a:rPr lang="ru-RU"/>
              <a:t>(3) склони тражењу да се тренутно испуне жеље и очекивања</a:t>
            </a:r>
          </a:p>
          <a:p>
            <a:r>
              <a:rPr lang="ru-RU"/>
              <a:t>(4) агресивност у сусрету са ограничењима</a:t>
            </a:r>
          </a:p>
          <a:p>
            <a:r>
              <a:rPr lang="ru-RU"/>
              <a:t>(5) озбиљни проблеми у социјализацији</a:t>
            </a:r>
          </a:p>
          <a:p>
            <a:endParaRPr lang="en-US" dirty="0"/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4B79638-E2CC-A44B-0414-35ED1F109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1" r="18842" b="-1"/>
          <a:stretch/>
        </p:blipFill>
        <p:spPr>
          <a:xfrm>
            <a:off x="4857451" y="1371600"/>
            <a:ext cx="5305724" cy="46700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F570-ABC1-CE27-D550-08567E3C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/>
              <a:t>ДЕМОКРАТСКИ-АУТОРИТАТИВНИ ВАСПИТНИ СТИЛ- РОДИТЕЉ ЉУБАВИ И ЛОГИКЕ</a:t>
            </a:r>
            <a:br>
              <a:rPr lang="ru-RU" sz="1700"/>
            </a:br>
            <a:endParaRPr lang="en-US" sz="1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D0C0-F36F-683B-ADCE-F040A867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52939"/>
            <a:ext cx="5548633" cy="4963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r>
              <a:rPr lang="sr-Cyrl-BA" sz="1600" dirty="0"/>
              <a:t>(1) комбинација чврсте родитељске контроле и емоционалне топлине</a:t>
            </a:r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r>
              <a:rPr lang="sr-Cyrl-BA" sz="1600" dirty="0"/>
              <a:t>(2) захтјеви примјерени узрасту дјетета</a:t>
            </a:r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r>
              <a:rPr lang="sr-Cyrl-BA" sz="1600" dirty="0"/>
              <a:t>(3) реаговање и контрол</a:t>
            </a:r>
            <a:r>
              <a:rPr lang="en-US" sz="1600" dirty="0"/>
              <a:t>a </a:t>
            </a:r>
            <a:r>
              <a:rPr lang="sr-Cyrl-BA" sz="1600" dirty="0"/>
              <a:t>над непожељним облицима понашања уз љубав, емоционалну подршку и топлину</a:t>
            </a:r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r>
              <a:rPr lang="sr-Cyrl-BA" sz="1600" dirty="0"/>
              <a:t>(4) отворена комуникција са дјецом(третирају се као смислена бића) </a:t>
            </a:r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r>
              <a:rPr lang="sr-Cyrl-BA" sz="1600" dirty="0"/>
              <a:t>(5) допушта се извијесна слобода у избору и одлучивању</a:t>
            </a:r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endParaRPr lang="sr-Cyrl-BA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0A8B4-1ABE-E120-61E4-D47B48D0E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2" r="2200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72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0651-8EF7-297D-990D-7AFCCD14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318"/>
          </a:xfrm>
        </p:spPr>
        <p:txBody>
          <a:bodyPr>
            <a:normAutofit fontScale="90000"/>
          </a:bodyPr>
          <a:lstStyle/>
          <a:p>
            <a:r>
              <a:rPr lang="sr-Cyrl-BA" sz="2400" dirty="0"/>
              <a:t>ШТА </a:t>
            </a:r>
            <a:r>
              <a:rPr lang="sr-Cyrl-BA" sz="2700" dirty="0"/>
              <a:t>РАДЕ</a:t>
            </a:r>
            <a:br>
              <a:rPr lang="sr-Cyrl-B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A46B-494A-98BB-FCF4-55ED47C3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/>
              <a:t>(1) шаље поруке о личној вриједности и снази</a:t>
            </a:r>
          </a:p>
          <a:p>
            <a:endParaRPr lang="ru-RU" sz="2100" dirty="0"/>
          </a:p>
          <a:p>
            <a:r>
              <a:rPr lang="ru-RU" sz="2100" dirty="0"/>
              <a:t>(2) показује како се бринути о себи и бити одговоран, дијели са дјететом своје доживљаје</a:t>
            </a:r>
          </a:p>
          <a:p>
            <a:endParaRPr lang="ru-RU" sz="2100" dirty="0"/>
          </a:p>
          <a:p>
            <a:r>
              <a:rPr lang="ru-RU" sz="2100" dirty="0"/>
              <a:t>(3) пружа алтернативе дјетету, помаже му да истражи и сам донесе неке одлуке</a:t>
            </a:r>
          </a:p>
          <a:p>
            <a:endParaRPr lang="ru-RU" sz="2100" dirty="0"/>
          </a:p>
          <a:p>
            <a:r>
              <a:rPr lang="ru-RU" sz="2100" dirty="0"/>
              <a:t>(4) пружа временске оквире унутара којих дијете може да буде одговорно</a:t>
            </a:r>
          </a:p>
          <a:p>
            <a:endParaRPr lang="ru-RU" sz="2100" dirty="0"/>
          </a:p>
          <a:p>
            <a:r>
              <a:rPr lang="ru-RU" sz="2100" dirty="0"/>
              <a:t>(5) показује задовољство због добро обављеног посла</a:t>
            </a:r>
          </a:p>
          <a:p>
            <a:endParaRPr lang="ru-RU" sz="2100" dirty="0"/>
          </a:p>
          <a:p>
            <a:r>
              <a:rPr lang="ru-RU" sz="2100" dirty="0"/>
              <a:t> (6) конкретно дјелује, мање говори</a:t>
            </a:r>
          </a:p>
          <a:p>
            <a:endParaRPr lang="ru-RU" sz="2100" dirty="0"/>
          </a:p>
          <a:p>
            <a:r>
              <a:rPr lang="ru-RU" sz="2100" dirty="0"/>
              <a:t>(7) дозвољава дјетету да искуси природне последице живота и да тако учи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160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71af3243-3dd4-4a8d-8c0d-dd76da1f02a5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</TotalTime>
  <Words>747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ПОСТАВЉАЊЕ  ГРАНИЦА  И  ИЗГРАДЊА АУТОРИТЕТА    Цвијанка Ракић, дипл. психолог  Бијељина, март 2023. године </vt:lpstr>
      <vt:lpstr> ВАСПИТНИ СТИЛ РОДИТЕЉА</vt:lpstr>
      <vt:lpstr> ШТА РАДИ ?  </vt:lpstr>
      <vt:lpstr>РИЗИЦИ ЗА ДИЈЕТЕ  </vt:lpstr>
      <vt:lpstr>ПОПУСТЉИВИ И ЗАШТИТИНИЧКИ РОДИТЕЉ-ХЕЛИКОПТЕР  </vt:lpstr>
      <vt:lpstr>ШТА РАДИ ?  </vt:lpstr>
      <vt:lpstr>РИЗИЦИ ЗА ДИЈЕТЕ  </vt:lpstr>
      <vt:lpstr>ДЕМОКРАТСКИ-АУТОРИТАТИВНИ ВАСПИТНИ СТИЛ- РОДИТЕЉ ЉУБАВИ И ЛОГИКЕ </vt:lpstr>
      <vt:lpstr>ШТА РАДЕ </vt:lpstr>
      <vt:lpstr>ДОБРОБИТИ ЗА ДИЈЕТЕ </vt:lpstr>
      <vt:lpstr>PowerPoint Presentation</vt:lpstr>
      <vt:lpstr>PowerPoint Presentation</vt:lpstr>
      <vt:lpstr>ГРАНИЦЕ И ....</vt:lpstr>
      <vt:lpstr>САМОРЕФЛЕКСИВНОСТ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ПРИЈАВА И ПРОЦЕСУИРАЊЕ  НАСИЉА  У ПОРОДИЦИ И СЕКСУАЛНОГ НАСИЉА СА ФОКУСОМ НА РОМСКУ ПОПУЛАЦИЈУ  Цвијанка Ракић, дипл. психолог ЈУ ЦЕНТАР ЗА СОЦИЈАЛНИ РАД БИЈЕЉИНА</dc:title>
  <dc:creator>Vesna</dc:creator>
  <cp:lastModifiedBy>x</cp:lastModifiedBy>
  <cp:revision>74</cp:revision>
  <cp:lastPrinted>2022-12-19T07:29:28Z</cp:lastPrinted>
  <dcterms:created xsi:type="dcterms:W3CDTF">2022-05-06T07:21:22Z</dcterms:created>
  <dcterms:modified xsi:type="dcterms:W3CDTF">2023-03-28T11:57:13Z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