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82" r:id="rId4"/>
    <p:sldId id="283" r:id="rId5"/>
    <p:sldId id="291" r:id="rId6"/>
    <p:sldId id="292" r:id="rId7"/>
    <p:sldId id="316" r:id="rId8"/>
    <p:sldId id="317" r:id="rId9"/>
    <p:sldId id="284" r:id="rId10"/>
    <p:sldId id="285" r:id="rId11"/>
    <p:sldId id="286" r:id="rId12"/>
    <p:sldId id="287" r:id="rId13"/>
    <p:sldId id="288" r:id="rId14"/>
    <p:sldId id="263" r:id="rId15"/>
    <p:sldId id="258" r:id="rId16"/>
    <p:sldId id="309" r:id="rId17"/>
    <p:sldId id="266" r:id="rId18"/>
    <p:sldId id="267" r:id="rId19"/>
    <p:sldId id="310" r:id="rId20"/>
    <p:sldId id="269" r:id="rId21"/>
    <p:sldId id="270" r:id="rId22"/>
    <p:sldId id="271" r:id="rId23"/>
    <p:sldId id="257" r:id="rId24"/>
    <p:sldId id="294" r:id="rId25"/>
    <p:sldId id="279" r:id="rId26"/>
    <p:sldId id="278" r:id="rId27"/>
    <p:sldId id="277" r:id="rId28"/>
    <p:sldId id="276" r:id="rId29"/>
    <p:sldId id="275" r:id="rId30"/>
    <p:sldId id="280" r:id="rId31"/>
    <p:sldId id="268" r:id="rId32"/>
    <p:sldId id="289" r:id="rId33"/>
    <p:sldId id="290" r:id="rId34"/>
    <p:sldId id="295" r:id="rId35"/>
    <p:sldId id="296" r:id="rId36"/>
    <p:sldId id="264" r:id="rId37"/>
    <p:sldId id="299" r:id="rId38"/>
    <p:sldId id="300" r:id="rId39"/>
    <p:sldId id="301" r:id="rId40"/>
    <p:sldId id="302" r:id="rId41"/>
    <p:sldId id="293" r:id="rId42"/>
    <p:sldId id="303" r:id="rId43"/>
    <p:sldId id="307" r:id="rId44"/>
    <p:sldId id="304" r:id="rId45"/>
    <p:sldId id="308" r:id="rId46"/>
    <p:sldId id="318" r:id="rId47"/>
    <p:sldId id="319" r:id="rId48"/>
    <p:sldId id="320" r:id="rId49"/>
    <p:sldId id="305" r:id="rId50"/>
    <p:sldId id="265" r:id="rId51"/>
    <p:sldId id="272" r:id="rId52"/>
    <p:sldId id="273" r:id="rId53"/>
    <p:sldId id="274" r:id="rId54"/>
    <p:sldId id="312" r:id="rId55"/>
    <p:sldId id="313" r:id="rId56"/>
    <p:sldId id="281"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82" d="100"/>
          <a:sy n="82" d="100"/>
        </p:scale>
        <p:origin x="148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67200" y="177800"/>
            <a:ext cx="4648200" cy="1879600"/>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5486400" y="3429000"/>
            <a:ext cx="3429000" cy="1346200"/>
          </a:xfrm>
        </p:spPr>
        <p:txBody>
          <a:bodyPr/>
          <a:lstStyle>
            <a:lvl1pPr marL="0" indent="0">
              <a:buFontTx/>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fld id="{95E8BB52-9570-4E74-A725-51071CC74501}" type="datetimeFigureOut">
              <a:rPr lang="en-US" smtClean="0"/>
              <a:pPr/>
              <a:t>3/23/2023</a:t>
            </a:fld>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1600"/>
            <a:ext cx="2171700" cy="610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01600"/>
            <a:ext cx="6362700" cy="610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US" smtClean="0"/>
              <a:pPr/>
              <a:t>3/23/2023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01600"/>
            <a:ext cx="7620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1600"/>
            <a:ext cx="86868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5E8BB52-9570-4E74-A725-51071CC74501}" type="datetimeFigureOut">
              <a:rPr lang="en-US" smtClean="0"/>
              <a:pPr/>
              <a:t>3/23/2023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004ED6-1B71-4B82-BC83-1882765424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elenaucionic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685800"/>
            <a:ext cx="5943600" cy="1219200"/>
          </a:xfrm>
        </p:spPr>
        <p:txBody>
          <a:bodyPr/>
          <a:lstStyle/>
          <a:p>
            <a:pPr algn="ctr"/>
            <a:br>
              <a:rPr lang="sr-Cyrl-RS" dirty="0"/>
            </a:br>
            <a:br>
              <a:rPr lang="sr-Cyrl-RS" dirty="0"/>
            </a:br>
            <a:r>
              <a:rPr lang="sr-Cyrl-RS" dirty="0"/>
              <a:t>	</a:t>
            </a:r>
            <a:br>
              <a:rPr lang="sr-Cyrl-RS" sz="2800" dirty="0">
                <a:latin typeface="Comic Sans MS" pitchFamily="66" charset="0"/>
              </a:rPr>
            </a:br>
            <a:r>
              <a:rPr lang="sr-Cyrl-RS" sz="2800" dirty="0">
                <a:latin typeface="Comic Sans MS" pitchFamily="66" charset="0"/>
              </a:rPr>
              <a:t>     </a:t>
            </a:r>
            <a:r>
              <a:rPr lang="sr-Cyrl-RS" b="1" dirty="0">
                <a:solidFill>
                  <a:srgbClr val="FF0000"/>
                </a:solidFill>
                <a:latin typeface="Comic Sans MS" pitchFamily="66" charset="0"/>
              </a:rPr>
              <a:t>САМОСТАЛНА ДЈЕЦА СУ СРЕЋНИЈА</a:t>
            </a:r>
            <a:br>
              <a:rPr lang="sr-Cyrl-RS" sz="2800" dirty="0">
                <a:solidFill>
                  <a:srgbClr val="FF0000"/>
                </a:solidFill>
                <a:latin typeface="Comic Sans MS" pitchFamily="66" charset="0"/>
              </a:rPr>
            </a:br>
            <a:r>
              <a:rPr lang="sr-Cyrl-RS" sz="2800" dirty="0">
                <a:solidFill>
                  <a:srgbClr val="FF0000"/>
                </a:solidFill>
                <a:latin typeface="Comic Sans MS" pitchFamily="66" charset="0"/>
              </a:rPr>
              <a:t>			</a:t>
            </a:r>
            <a:r>
              <a:rPr lang="sr-Cyrl-RS" sz="2400" b="1" dirty="0">
                <a:solidFill>
                  <a:srgbClr val="0070C0"/>
                </a:solidFill>
                <a:latin typeface="Comic Sans MS" pitchFamily="66" charset="0"/>
              </a:rPr>
              <a:t>Даница Мојић</a:t>
            </a:r>
            <a:br>
              <a:rPr lang="sr-Cyrl-RS" sz="2400" b="1" dirty="0">
                <a:solidFill>
                  <a:srgbClr val="0070C0"/>
                </a:solidFill>
                <a:latin typeface="Comic Sans MS" pitchFamily="66" charset="0"/>
              </a:rPr>
            </a:br>
            <a:endParaRPr lang="en-US" sz="2400" b="1" dirty="0">
              <a:solidFill>
                <a:srgbClr val="0070C0"/>
              </a:solidFill>
              <a:latin typeface="Comic Sans MS" pitchFamily="66" charset="0"/>
            </a:endParaRPr>
          </a:p>
        </p:txBody>
      </p:sp>
      <p:sp>
        <p:nvSpPr>
          <p:cNvPr id="7" name="TextBox 6"/>
          <p:cNvSpPr txBox="1"/>
          <p:nvPr/>
        </p:nvSpPr>
        <p:spPr>
          <a:xfrm>
            <a:off x="4876800" y="5867400"/>
            <a:ext cx="4267200" cy="646331"/>
          </a:xfrm>
          <a:prstGeom prst="rect">
            <a:avLst/>
          </a:prstGeom>
          <a:noFill/>
        </p:spPr>
        <p:txBody>
          <a:bodyPr wrap="square" rtlCol="0">
            <a:spAutoFit/>
          </a:bodyPr>
          <a:lstStyle/>
          <a:p>
            <a:pPr algn="ctr"/>
            <a:r>
              <a:rPr lang="sr-Cyrl-RS" b="1" dirty="0">
                <a:solidFill>
                  <a:srgbClr val="0070C0"/>
                </a:solidFill>
                <a:latin typeface="Comic Sans MS" pitchFamily="66" charset="0"/>
              </a:rPr>
              <a:t>ОШ „Свети Сава“, Бијељина</a:t>
            </a:r>
          </a:p>
          <a:p>
            <a:pPr algn="ctr"/>
            <a:r>
              <a:rPr lang="sr-Cyrl-RS" b="1" dirty="0">
                <a:solidFill>
                  <a:srgbClr val="0070C0"/>
                </a:solidFill>
                <a:latin typeface="Comic Sans MS" pitchFamily="66" charset="0"/>
              </a:rPr>
              <a:t>23.март 2023. године</a:t>
            </a:r>
            <a:endParaRPr lang="en-US" b="1" dirty="0">
              <a:solidFill>
                <a:srgbClr val="0070C0"/>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066800"/>
            <a:ext cx="8610600" cy="5105400"/>
          </a:xfrm>
        </p:spPr>
        <p:txBody>
          <a:bodyPr/>
          <a:lstStyle/>
          <a:p>
            <a:pPr algn="just">
              <a:buNone/>
            </a:pPr>
            <a:r>
              <a:rPr lang="ru-RU" b="1" dirty="0">
                <a:solidFill>
                  <a:srgbClr val="0070C0"/>
                </a:solidFill>
                <a:latin typeface="Comic Sans MS" pitchFamily="66" charset="0"/>
              </a:rPr>
              <a:t>	Затим су ми рекли да је вријеме да сакупим играчке. Ово знам јер је неко све вријеме понављао “Иди сакупи играчке.” Али, ја нисам баш био сигуран шта треба да радим, па сам чекао да ми неко покаже. “Шта радиш ти? Зашто само стојиш? Скупи играчке, смјеста!”</a:t>
            </a:r>
          </a:p>
          <a:p>
            <a:pPr algn="just">
              <a:buNone/>
            </a:pPr>
            <a:r>
              <a:rPr lang="ru-RU" b="1" dirty="0">
                <a:solidFill>
                  <a:srgbClr val="0070C0"/>
                </a:solidFill>
                <a:latin typeface="Comic Sans MS" pitchFamily="66" charset="0"/>
              </a:rPr>
              <a:t>	Није ми било дозвољено да се сам обучем, а то сам стварно хтио, али сад ми траже да сам скупим неке ствари.</a:t>
            </a:r>
          </a:p>
          <a:p>
            <a:pPr algn="just">
              <a:buNone/>
            </a:pPr>
            <a:r>
              <a:rPr lang="ru-RU" b="1" dirty="0">
                <a:solidFill>
                  <a:srgbClr val="0070C0"/>
                </a:solidFill>
                <a:latin typeface="Comic Sans MS" pitchFamily="66" charset="0"/>
              </a:rPr>
              <a:t>	Не знам тачно шта да радим. Треба ли неко прво да ми покаже? Одакле да почнем? Гдје иду ове коцке, заборавио сам? Чујем много ријечи, али не успијева ми да све разумијем. Преплашен сам и зато се не мрдам. Легао сам на под и почео да плачем.</a:t>
            </a:r>
          </a:p>
          <a:p>
            <a:endParaRPr lang="en-US" dirty="0"/>
          </a:p>
        </p:txBody>
      </p:sp>
    </p:spTree>
    <p:extLst>
      <p:ext uri="{BB962C8B-B14F-4D97-AF65-F5344CB8AC3E}">
        <p14:creationId xmlns:p14="http://schemas.microsoft.com/office/powerpoint/2010/main" val="157827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4830763"/>
          </a:xfrm>
        </p:spPr>
        <p:txBody>
          <a:bodyPr/>
          <a:lstStyle/>
          <a:p>
            <a:pPr algn="just">
              <a:buNone/>
            </a:pPr>
            <a:r>
              <a:rPr lang="ru-RU" dirty="0"/>
              <a:t>		</a:t>
            </a:r>
            <a:r>
              <a:rPr lang="ru-RU" b="1" dirty="0">
                <a:solidFill>
                  <a:srgbClr val="0070C0"/>
                </a:solidFill>
                <a:latin typeface="Comic Sans MS" pitchFamily="66" charset="0"/>
              </a:rPr>
              <a:t>Кад је дошло вријеме ручка, желио сам сам да 	понесем свој тањир са храном али су ми рекли: “Не, мали си. Пусти мене.” Због овога сам се осјетио јако малим. Покушао сам онда да једем храну која је испред мене, али неко ми је непрестано приносио храну лицу говорећи “узми ово, сад мало овога, поједи и ово…” Нисам више хтио да једем, али су ми рекли да морам. Због овога сам пожелио да бацам ствари и да плачем јако.</a:t>
            </a:r>
          </a:p>
          <a:p>
            <a:pPr algn="just">
              <a:buNone/>
            </a:pPr>
            <a:r>
              <a:rPr lang="ru-RU" b="1" dirty="0">
                <a:solidFill>
                  <a:srgbClr val="0070C0"/>
                </a:solidFill>
                <a:latin typeface="Comic Sans MS" pitchFamily="66" charset="0"/>
              </a:rPr>
              <a:t>	Желим сад да сиђем са столице, али ми не дају. Кажу да сам мали и да не смијем. И стално ми понављају да морам да узмем још један залогај. Због овога сам се још више расплакао. Сад сам гладан и фрустриран и тужан. Уморан сам и потребно ми је да ме неко узме и утјеши. Не осјећам се безбједно и немам контролу. Зато сам уплашен, па плачем још више.</a:t>
            </a:r>
          </a:p>
          <a:p>
            <a:endParaRPr lang="en-US" dirty="0"/>
          </a:p>
        </p:txBody>
      </p:sp>
    </p:spTree>
    <p:extLst>
      <p:ext uri="{BB962C8B-B14F-4D97-AF65-F5344CB8AC3E}">
        <p14:creationId xmlns:p14="http://schemas.microsoft.com/office/powerpoint/2010/main" val="158475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661"/>
            <a:ext cx="8991600" cy="4830763"/>
          </a:xfrm>
        </p:spPr>
        <p:txBody>
          <a:bodyPr/>
          <a:lstStyle/>
          <a:p>
            <a:pPr algn="just">
              <a:buNone/>
            </a:pPr>
            <a:r>
              <a:rPr lang="ru-RU" dirty="0"/>
              <a:t>		</a:t>
            </a:r>
            <a:r>
              <a:rPr lang="ru-RU" b="1" dirty="0">
                <a:solidFill>
                  <a:srgbClr val="0070C0"/>
                </a:solidFill>
                <a:latin typeface="Comic Sans MS" pitchFamily="66" charset="0"/>
              </a:rPr>
              <a:t>Имам двије године. Не дају ми да се сам обучем, не дају да своје тијело сам помјерам тамо гдје треба да 	идем, никог није брига шта ја желим.А опет, од мене очекују да дијелим, слушам, сачекам минут. Очекују да треба да знам шта да кажем и како да контролишем своје понашање. Очекују да сједим мирно и да знам да, ако нешто бацим, да се то може сломити. Али ја НЕ ЗНАМ све те ствари. Не дају ми да увјежбавам вјештине као што је ходање, гурање, закопчавање, сервирање хране, пењање, трчање, бацање. Баш оне ствари које су ми занимљиве и које бих јако волио да видим и пипнем су ми ЗАБРАЊЕНЕ.</a:t>
            </a:r>
          </a:p>
          <a:p>
            <a:pPr algn="just">
              <a:buNone/>
            </a:pPr>
            <a:r>
              <a:rPr lang="ru-RU" b="1" dirty="0">
                <a:solidFill>
                  <a:srgbClr val="0070C0"/>
                </a:solidFill>
                <a:latin typeface="Comic Sans MS" pitchFamily="66" charset="0"/>
              </a:rPr>
              <a:t>Имам двије године. Нисам грозан ни тежак. Само сам</a:t>
            </a:r>
          </a:p>
          <a:p>
            <a:pPr algn="just">
              <a:buNone/>
            </a:pPr>
            <a:r>
              <a:rPr lang="ru-RU" b="1" dirty="0">
                <a:solidFill>
                  <a:srgbClr val="0070C0"/>
                </a:solidFill>
                <a:latin typeface="Comic Sans MS" pitchFamily="66" charset="0"/>
              </a:rPr>
              <a:t>фрустриран. Нервозан, под стресом, преплављен емоцијама и збуњен. Само ми треба загрљај.</a:t>
            </a:r>
          </a:p>
          <a:p>
            <a:pPr algn="r">
              <a:buNone/>
            </a:pPr>
            <a:r>
              <a:rPr lang="ru-RU" sz="2000" b="1" dirty="0">
                <a:solidFill>
                  <a:srgbClr val="FF0000"/>
                </a:solidFill>
                <a:latin typeface="Comic Sans MS" pitchFamily="66" charset="0"/>
              </a:rPr>
              <a:t>Аутор: Dejah Roman</a:t>
            </a:r>
          </a:p>
          <a:p>
            <a:pPr algn="r">
              <a:buNone/>
            </a:pPr>
            <a:r>
              <a:rPr lang="ru-RU" sz="2000" b="1" dirty="0">
                <a:solidFill>
                  <a:srgbClr val="FF0000"/>
                </a:solidFill>
                <a:latin typeface="Comic Sans MS" pitchFamily="66" charset="0"/>
              </a:rPr>
              <a:t>Превела: А. Цвјетић</a:t>
            </a:r>
          </a:p>
        </p:txBody>
      </p:sp>
    </p:spTree>
    <p:extLst>
      <p:ext uri="{BB962C8B-B14F-4D97-AF65-F5344CB8AC3E}">
        <p14:creationId xmlns:p14="http://schemas.microsoft.com/office/powerpoint/2010/main" val="372082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r-Cyrl-RS" sz="4000" dirty="0">
                <a:solidFill>
                  <a:srgbClr val="FF0000"/>
                </a:solidFill>
                <a:latin typeface="Comic Sans MS" pitchFamily="66" charset="0"/>
              </a:rPr>
              <a:t>ЗАМКЕ РОДИТЕЉСТВА</a:t>
            </a:r>
            <a:endParaRPr lang="en-US" sz="4000" dirty="0">
              <a:solidFill>
                <a:srgbClr val="FF0000"/>
              </a:solidFill>
              <a:latin typeface="Comic Sans MS" pitchFamily="66" charset="0"/>
            </a:endParaRPr>
          </a:p>
        </p:txBody>
      </p:sp>
      <p:sp>
        <p:nvSpPr>
          <p:cNvPr id="8195" name="Rectangle 3"/>
          <p:cNvSpPr>
            <a:spLocks noGrp="1" noChangeArrowheads="1"/>
          </p:cNvSpPr>
          <p:nvPr>
            <p:ph idx="1"/>
          </p:nvPr>
        </p:nvSpPr>
        <p:spPr>
          <a:xfrm>
            <a:off x="0" y="1524000"/>
            <a:ext cx="5334000" cy="4495800"/>
          </a:xfrm>
        </p:spPr>
        <p:txBody>
          <a:bodyPr/>
          <a:lstStyle/>
          <a:p>
            <a:pPr algn="ctr">
              <a:buNone/>
            </a:pPr>
            <a:r>
              <a:rPr lang="sr-Cyrl-RS" sz="2400" b="1" dirty="0">
                <a:solidFill>
                  <a:srgbClr val="00B050"/>
                </a:solidFill>
                <a:latin typeface="Comic Sans MS" pitchFamily="66" charset="0"/>
              </a:rPr>
              <a:t>Доприносе родитељском стресу!</a:t>
            </a:r>
          </a:p>
          <a:p>
            <a:pPr algn="ctr">
              <a:buNone/>
            </a:pPr>
            <a:r>
              <a:rPr lang="sr-Cyrl-RS" sz="2400" b="1" dirty="0">
                <a:solidFill>
                  <a:srgbClr val="00B050"/>
                </a:solidFill>
                <a:latin typeface="Comic Sans MS" pitchFamily="66" charset="0"/>
              </a:rPr>
              <a:t>Темеље се на погрешним увјерењима и очекивањима!</a:t>
            </a:r>
          </a:p>
          <a:p>
            <a:pPr algn="ctr">
              <a:buNone/>
            </a:pPr>
            <a:endParaRPr lang="sr-Cyrl-RS" sz="2800" b="1" dirty="0">
              <a:solidFill>
                <a:srgbClr val="00B050"/>
              </a:solidFill>
              <a:latin typeface="Comic Sans MS" pitchFamily="66" charset="0"/>
            </a:endParaRPr>
          </a:p>
          <a:p>
            <a:pPr algn="ctr">
              <a:buNone/>
            </a:pPr>
            <a:r>
              <a:rPr lang="sr-Cyrl-RS" sz="2800" b="1" dirty="0">
                <a:solidFill>
                  <a:srgbClr val="FF0000"/>
                </a:solidFill>
                <a:latin typeface="Comic Sans MS" pitchFamily="66" charset="0"/>
              </a:rPr>
              <a:t>“РОДИТЕЉ НЕГАТИВАЦ”</a:t>
            </a:r>
          </a:p>
          <a:p>
            <a:pPr algn="ctr">
              <a:buNone/>
            </a:pPr>
            <a:r>
              <a:rPr lang="sr-Cyrl-RS" sz="2800" b="1" dirty="0">
                <a:solidFill>
                  <a:srgbClr val="002060"/>
                </a:solidFill>
                <a:latin typeface="Comic Sans MS" pitchFamily="66" charset="0"/>
              </a:rPr>
              <a:t>Често критикује, виче, опомиње и пријети.</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Примјећује само негативна понашања дјетета и даје му негативну пажњу.</a:t>
            </a:r>
          </a:p>
          <a:p>
            <a:pPr algn="ctr">
              <a:buNone/>
            </a:pPr>
            <a:endParaRPr lang="en-US" sz="2800" b="1" dirty="0">
              <a:solidFill>
                <a:srgbClr val="002060"/>
              </a:solidFill>
              <a:latin typeface="Comic Sans MS" pitchFamily="66" charset="0"/>
            </a:endParaRPr>
          </a:p>
        </p:txBody>
      </p:sp>
      <p:pic>
        <p:nvPicPr>
          <p:cNvPr id="4" name="Picture 3" descr="Mother-Scolding-Child.jpg"/>
          <p:cNvPicPr>
            <a:picLocks noChangeAspect="1"/>
          </p:cNvPicPr>
          <p:nvPr/>
        </p:nvPicPr>
        <p:blipFill>
          <a:blip r:embed="rId2"/>
          <a:stretch>
            <a:fillRect/>
          </a:stretch>
        </p:blipFill>
        <p:spPr>
          <a:xfrm>
            <a:off x="5105400" y="3505200"/>
            <a:ext cx="3727784" cy="2476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590800" y="4724400"/>
            <a:ext cx="3695010" cy="1892100"/>
          </a:xfrm>
          <a:prstGeom prst="rect">
            <a:avLst/>
          </a:prstGeom>
          <a:noFill/>
          <a:ln w="9525">
            <a:noFill/>
            <a:miter lim="800000"/>
            <a:headEnd/>
            <a:tailEnd/>
          </a:ln>
          <a:effectLst/>
        </p:spPr>
      </p:pic>
      <p:sp>
        <p:nvSpPr>
          <p:cNvPr id="5" name="TextBox 4"/>
          <p:cNvSpPr txBox="1"/>
          <p:nvPr/>
        </p:nvSpPr>
        <p:spPr>
          <a:xfrm>
            <a:off x="228600" y="1524000"/>
            <a:ext cx="8534400" cy="3108543"/>
          </a:xfrm>
          <a:prstGeom prst="rect">
            <a:avLst/>
          </a:prstGeom>
          <a:noFill/>
        </p:spPr>
        <p:txBody>
          <a:bodyPr wrap="square" rtlCol="0">
            <a:spAutoFit/>
          </a:bodyPr>
          <a:lstStyle/>
          <a:p>
            <a:pPr algn="ctr"/>
            <a:r>
              <a:rPr lang="sr-Cyrl-RS" sz="2800" b="1" dirty="0">
                <a:solidFill>
                  <a:srgbClr val="FF0000"/>
                </a:solidFill>
                <a:latin typeface="Comic Sans MS" pitchFamily="66" charset="0"/>
              </a:rPr>
              <a:t>“ПУСТИ ИХ НА МИРУ, НЕ ДИРАЈ ИХ И </a:t>
            </a:r>
          </a:p>
          <a:p>
            <a:pPr algn="ctr"/>
            <a:r>
              <a:rPr lang="sr-Cyrl-RS" sz="2800" b="1" dirty="0">
                <a:solidFill>
                  <a:srgbClr val="FF0000"/>
                </a:solidFill>
                <a:latin typeface="Comic Sans MS" pitchFamily="66" charset="0"/>
              </a:rPr>
              <a:t>НЕ ГЛЕДАЈ (ДОК СУ ДОБРИ)”</a:t>
            </a:r>
          </a:p>
          <a:p>
            <a:pPr algn="ctr"/>
            <a:r>
              <a:rPr lang="sr-Cyrl-RS" sz="2800" b="1" dirty="0">
                <a:solidFill>
                  <a:srgbClr val="002060"/>
                </a:solidFill>
                <a:latin typeface="Comic Sans MS" pitchFamily="66" charset="0"/>
              </a:rPr>
              <a:t>Родитељ на дјецу не обраћа пажњу, игнорише их ако се мирно играју.</a:t>
            </a:r>
          </a:p>
          <a:p>
            <a:pPr algn="ctr"/>
            <a:endParaRPr lang="sr-Cyrl-RS" sz="2800" b="1" dirty="0">
              <a:solidFill>
                <a:srgbClr val="002060"/>
              </a:solidFill>
              <a:latin typeface="Comic Sans MS" pitchFamily="66" charset="0"/>
            </a:endParaRPr>
          </a:p>
          <a:p>
            <a:pPr algn="ctr"/>
            <a:r>
              <a:rPr lang="sr-Cyrl-RS" sz="2800" b="1" dirty="0">
                <a:solidFill>
                  <a:srgbClr val="FF0000"/>
                </a:solidFill>
                <a:latin typeface="Comic Sans MS" pitchFamily="66" charset="0"/>
              </a:rPr>
              <a:t> Замка:</a:t>
            </a:r>
            <a:r>
              <a:rPr lang="sr-Cyrl-RS" sz="2800" b="1" dirty="0">
                <a:solidFill>
                  <a:srgbClr val="002060"/>
                </a:solidFill>
                <a:latin typeface="Comic Sans MS" pitchFamily="66" charset="0"/>
              </a:rPr>
              <a:t>игнорисање смањује вјероватноћу понављања  лијепог понашања.</a:t>
            </a:r>
            <a:endParaRPr lang="en-US" sz="2800" b="1" dirty="0">
              <a:solidFill>
                <a:srgbClr val="FF0000"/>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524000"/>
            <a:ext cx="5334000" cy="3200400"/>
          </a:xfrm>
        </p:spPr>
        <p:txBody>
          <a:bodyPr/>
          <a:lstStyle/>
          <a:p>
            <a:pPr algn="ctr">
              <a:buNone/>
            </a:pPr>
            <a:r>
              <a:rPr lang="sr-Cyrl-RS" sz="2800" b="1" dirty="0">
                <a:solidFill>
                  <a:srgbClr val="FF0000"/>
                </a:solidFill>
                <a:latin typeface="Comic Sans MS" pitchFamily="66" charset="0"/>
              </a:rPr>
              <a:t>“САВРШЕН РОДИТЕЉ”</a:t>
            </a:r>
          </a:p>
          <a:p>
            <a:pPr algn="ctr">
              <a:buNone/>
            </a:pPr>
            <a:r>
              <a:rPr lang="sr-Cyrl-RS" sz="2800" b="1" dirty="0">
                <a:solidFill>
                  <a:srgbClr val="002060"/>
                </a:solidFill>
                <a:latin typeface="Comic Sans MS" pitchFamily="66" charset="0"/>
              </a:rPr>
              <a:t>Сви родитељи су људска бића и гријеше. Важно је не понављати исте грешке. </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Од силне жеље да буду савршени, што је немогуће, родитељи код себе изазивају стрес, разочарање, фрустрацију и кривицу.</a:t>
            </a:r>
          </a:p>
          <a:p>
            <a:pPr algn="ctr">
              <a:buNone/>
            </a:pPr>
            <a:endParaRPr lang="en-US" sz="2800" b="1" dirty="0">
              <a:solidFill>
                <a:srgbClr val="002060"/>
              </a:solidFill>
              <a:latin typeface="Comic Sans MS" pitchFamily="66" charset="0"/>
            </a:endParaRPr>
          </a:p>
        </p:txBody>
      </p:sp>
      <p:pic>
        <p:nvPicPr>
          <p:cNvPr id="2051" name="Picture 3"/>
          <p:cNvPicPr>
            <a:picLocks noChangeAspect="1" noChangeArrowheads="1"/>
          </p:cNvPicPr>
          <p:nvPr/>
        </p:nvPicPr>
        <p:blipFill>
          <a:blip r:embed="rId2"/>
          <a:srcRect/>
          <a:stretch>
            <a:fillRect/>
          </a:stretch>
        </p:blipFill>
        <p:spPr bwMode="auto">
          <a:xfrm>
            <a:off x="5181600" y="2743200"/>
            <a:ext cx="3716321" cy="28384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524000"/>
            <a:ext cx="5638800" cy="3352800"/>
          </a:xfrm>
        </p:spPr>
        <p:txBody>
          <a:bodyPr/>
          <a:lstStyle/>
          <a:p>
            <a:pPr algn="ctr">
              <a:buNone/>
            </a:pPr>
            <a:r>
              <a:rPr lang="sr-Cyrl-RS" sz="2800" b="1" dirty="0">
                <a:solidFill>
                  <a:srgbClr val="FF0000"/>
                </a:solidFill>
                <a:latin typeface="Comic Sans MS" pitchFamily="66" charset="0"/>
              </a:rPr>
              <a:t>“САВРШЕНО ДИЈЕТЕ”</a:t>
            </a:r>
          </a:p>
          <a:p>
            <a:pPr algn="ctr">
              <a:buNone/>
            </a:pPr>
            <a:r>
              <a:rPr lang="sr-Cyrl-RS" sz="2800" b="1" dirty="0">
                <a:solidFill>
                  <a:srgbClr val="002060"/>
                </a:solidFill>
                <a:latin typeface="Comic Sans MS" pitchFamily="66" charset="0"/>
              </a:rPr>
              <a:t>Не постоји савршено дијете. Сва дјеца су понекад плачљива, узнемирена, праве неред, свађају се са родитељима.</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Неадекватним реаговањем родитеља ови проблеми се само продубљују и погоршавају.</a:t>
            </a:r>
            <a:endParaRPr lang="en-US" sz="2800" b="1" dirty="0">
              <a:solidFill>
                <a:srgbClr val="002060"/>
              </a:solidFill>
              <a:latin typeface="Comic Sans MS" pitchFamily="66" charset="0"/>
            </a:endParaRPr>
          </a:p>
        </p:txBody>
      </p:sp>
      <p:pic>
        <p:nvPicPr>
          <p:cNvPr id="3074" name="Picture 2"/>
          <p:cNvPicPr>
            <a:picLocks noChangeAspect="1" noChangeArrowheads="1"/>
          </p:cNvPicPr>
          <p:nvPr/>
        </p:nvPicPr>
        <p:blipFill>
          <a:blip r:embed="rId2"/>
          <a:srcRect/>
          <a:stretch>
            <a:fillRect/>
          </a:stretch>
        </p:blipFill>
        <p:spPr bwMode="auto">
          <a:xfrm>
            <a:off x="6324600" y="2209800"/>
            <a:ext cx="2327600" cy="32289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ctr">
              <a:buNone/>
            </a:pPr>
            <a:r>
              <a:rPr lang="sr-Cyrl-RS" sz="2800" b="1" dirty="0">
                <a:solidFill>
                  <a:srgbClr val="FF0000"/>
                </a:solidFill>
                <a:latin typeface="Comic Sans MS" pitchFamily="66" charset="0"/>
              </a:rPr>
              <a:t>“ЗА СВЕ САМ ЈА КРИВ/КРИВА”</a:t>
            </a:r>
          </a:p>
          <a:p>
            <a:pPr algn="ctr">
              <a:buNone/>
            </a:pPr>
            <a:r>
              <a:rPr lang="sr-Cyrl-RS" sz="2800" b="1" dirty="0">
                <a:solidFill>
                  <a:srgbClr val="002060"/>
                </a:solidFill>
                <a:latin typeface="Comic Sans MS" pitchFamily="66" charset="0"/>
              </a:rPr>
              <a:t>Некада родитељи себе криве за све дјететове потешкоће и проблеме.</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родитељи су депримирани јер мисле да су они криви за дјететово понашање, те им је, због депресије, још теже да буду смирени и стрпљиви са дјететом.</a:t>
            </a:r>
            <a:endParaRPr lang="en-US" sz="2800" b="1" dirty="0">
              <a:solidFill>
                <a:srgbClr val="002060"/>
              </a:solidFill>
              <a:latin typeface="Comic Sans MS" pitchFamily="66" charset="0"/>
            </a:endParaRPr>
          </a:p>
        </p:txBody>
      </p:sp>
      <p:pic>
        <p:nvPicPr>
          <p:cNvPr id="4098" name="Picture 2"/>
          <p:cNvPicPr>
            <a:picLocks noChangeAspect="1" noChangeArrowheads="1"/>
          </p:cNvPicPr>
          <p:nvPr/>
        </p:nvPicPr>
        <p:blipFill>
          <a:blip r:embed="rId2"/>
          <a:srcRect/>
          <a:stretch>
            <a:fillRect/>
          </a:stretch>
        </p:blipFill>
        <p:spPr bwMode="auto">
          <a:xfrm>
            <a:off x="3124200" y="5181600"/>
            <a:ext cx="2819400" cy="15144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52400" y="1524000"/>
            <a:ext cx="5105400" cy="4495800"/>
          </a:xfrm>
        </p:spPr>
        <p:txBody>
          <a:bodyPr/>
          <a:lstStyle/>
          <a:p>
            <a:pPr algn="ctr">
              <a:buNone/>
            </a:pPr>
            <a:r>
              <a:rPr lang="sr-Cyrl-RS" sz="2800" b="1" dirty="0">
                <a:solidFill>
                  <a:srgbClr val="FF0000"/>
                </a:solidFill>
                <a:latin typeface="Comic Sans MS" pitchFamily="66" charset="0"/>
              </a:rPr>
              <a:t>“ЗА СВЕ ЈЕ КРИВО ДИЈЕТЕ”</a:t>
            </a:r>
          </a:p>
          <a:p>
            <a:pPr algn="ctr">
              <a:buNone/>
            </a:pPr>
            <a:r>
              <a:rPr lang="sr-Cyrl-RS" sz="2800" b="1" dirty="0">
                <a:solidFill>
                  <a:srgbClr val="002060"/>
                </a:solidFill>
                <a:latin typeface="Comic Sans MS" pitchFamily="66" charset="0"/>
              </a:rPr>
              <a:t>Родитељ за све окривљује дијете. Нпр. “Она је тако тврдоглава, никада не ради оно што јој се каже!”</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Родитељ не увиђа да и његово понашање доприноси дјететовом лошем понашању.</a:t>
            </a:r>
            <a:endParaRPr lang="en-US" sz="2800" b="1" dirty="0">
              <a:solidFill>
                <a:srgbClr val="FF0000"/>
              </a:solidFill>
              <a:latin typeface="Comic Sans MS" pitchFamily="66" charset="0"/>
            </a:endParaRPr>
          </a:p>
        </p:txBody>
      </p:sp>
      <p:pic>
        <p:nvPicPr>
          <p:cNvPr id="5122" name="Picture 2"/>
          <p:cNvPicPr>
            <a:picLocks noChangeAspect="1" noChangeArrowheads="1"/>
          </p:cNvPicPr>
          <p:nvPr/>
        </p:nvPicPr>
        <p:blipFill>
          <a:blip r:embed="rId2"/>
          <a:srcRect/>
          <a:stretch>
            <a:fillRect/>
          </a:stretch>
        </p:blipFill>
        <p:spPr bwMode="auto">
          <a:xfrm>
            <a:off x="5257800" y="2895600"/>
            <a:ext cx="3650712" cy="2438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52400" y="1600200"/>
            <a:ext cx="6934200" cy="4495800"/>
          </a:xfrm>
        </p:spPr>
        <p:txBody>
          <a:bodyPr/>
          <a:lstStyle/>
          <a:p>
            <a:pPr algn="ctr">
              <a:buNone/>
            </a:pPr>
            <a:r>
              <a:rPr lang="sr-Cyrl-RS" sz="2800" b="1" dirty="0">
                <a:solidFill>
                  <a:srgbClr val="FF0000"/>
                </a:solidFill>
                <a:latin typeface="Comic Sans MS" pitchFamily="66" charset="0"/>
              </a:rPr>
              <a:t>“ЖРТВА”</a:t>
            </a:r>
          </a:p>
          <a:p>
            <a:pPr algn="ctr">
              <a:buNone/>
            </a:pPr>
            <a:r>
              <a:rPr lang="sr-Cyrl-RS" sz="2800" b="1" dirty="0">
                <a:solidFill>
                  <a:srgbClr val="002060"/>
                </a:solidFill>
                <a:latin typeface="Comic Sans MS" pitchFamily="66" charset="0"/>
              </a:rPr>
              <a:t>Родитељи су толико заокупљени својим родитељством и занемарују сопствене потребе за дружењем, рекреацијом, интимношћу и забавом, заборављајући да је само срећан родитељ – добар родитељ!</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Када одвоје вријеме за себе, јавља се незадовољство и осјећај кривице, што погоршава однос са партнером.</a:t>
            </a:r>
            <a:endParaRPr lang="en-US" sz="2800" b="1" dirty="0">
              <a:solidFill>
                <a:srgbClr val="002060"/>
              </a:solidFill>
              <a:latin typeface="Comic Sans MS" pitchFamily="66" charset="0"/>
            </a:endParaRPr>
          </a:p>
        </p:txBody>
      </p:sp>
      <p:pic>
        <p:nvPicPr>
          <p:cNvPr id="6146" name="Picture 2"/>
          <p:cNvPicPr>
            <a:picLocks noChangeAspect="1" noChangeArrowheads="1"/>
          </p:cNvPicPr>
          <p:nvPr/>
        </p:nvPicPr>
        <p:blipFill>
          <a:blip r:embed="rId2"/>
          <a:srcRect/>
          <a:stretch>
            <a:fillRect/>
          </a:stretch>
        </p:blipFill>
        <p:spPr bwMode="auto">
          <a:xfrm>
            <a:off x="7035894" y="2590800"/>
            <a:ext cx="1774732" cy="2667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C40B-6B9C-BBC0-AC09-143F36D17C56}"/>
              </a:ext>
            </a:extLst>
          </p:cNvPr>
          <p:cNvSpPr>
            <a:spLocks noGrp="1"/>
          </p:cNvSpPr>
          <p:nvPr>
            <p:ph type="title"/>
          </p:nvPr>
        </p:nvSpPr>
        <p:spPr/>
        <p:txBody>
          <a:bodyPr/>
          <a:lstStyle/>
          <a:p>
            <a:pPr algn="ctr"/>
            <a:r>
              <a:rPr lang="sr-Cyrl-RS" sz="2400" b="1" dirty="0">
                <a:solidFill>
                  <a:srgbClr val="FF0000"/>
                </a:solidFill>
                <a:latin typeface="Comic Sans MS" panose="030F0702030302020204" pitchFamily="66" charset="0"/>
              </a:rPr>
              <a:t>РОДИТЕЉСКИ ЦИЉЕВИ</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4B00338C-9DAE-4DC3-03DF-9CE11B3FF3F1}"/>
              </a:ext>
            </a:extLst>
          </p:cNvPr>
          <p:cNvSpPr>
            <a:spLocks noGrp="1"/>
          </p:cNvSpPr>
          <p:nvPr>
            <p:ph idx="1"/>
          </p:nvPr>
        </p:nvSpPr>
        <p:spPr>
          <a:xfrm>
            <a:off x="241041" y="1600200"/>
            <a:ext cx="8686800" cy="4830763"/>
          </a:xfrm>
        </p:spPr>
        <p:txBody>
          <a:bodyPr/>
          <a:lstStyle/>
          <a:p>
            <a:pPr marL="0" indent="0" algn="just">
              <a:buNone/>
            </a:pPr>
            <a:r>
              <a:rPr lang="sr-Cyrl-RS" b="1" dirty="0" err="1">
                <a:solidFill>
                  <a:srgbClr val="0070C0"/>
                </a:solidFill>
                <a:latin typeface="Comic Sans MS" panose="030F0702030302020204" pitchFamily="66" charset="0"/>
              </a:rPr>
              <a:t>Присјетите</a:t>
            </a:r>
            <a:r>
              <a:rPr lang="sr-Cyrl-RS" b="1" dirty="0">
                <a:solidFill>
                  <a:srgbClr val="0070C0"/>
                </a:solidFill>
                <a:latin typeface="Comic Sans MS" panose="030F0702030302020204" pitchFamily="66" charset="0"/>
              </a:rPr>
              <a:t> се типичног јутра у свом дому.</a:t>
            </a:r>
          </a:p>
          <a:p>
            <a:pPr marL="0" indent="0" algn="just">
              <a:buNone/>
            </a:pPr>
            <a:r>
              <a:rPr lang="sr-Cyrl-RS" b="1" dirty="0">
                <a:solidFill>
                  <a:srgbClr val="0070C0"/>
                </a:solidFill>
                <a:latin typeface="Comic Sans MS" panose="030F0702030302020204" pitchFamily="66" charset="0"/>
              </a:rPr>
              <a:t>Спремате се за посао, а прије тога треба одвести </a:t>
            </a:r>
            <a:r>
              <a:rPr lang="sr-Cyrl-RS" b="1" dirty="0" err="1">
                <a:solidFill>
                  <a:srgbClr val="0070C0"/>
                </a:solidFill>
                <a:latin typeface="Comic Sans MS" panose="030F0702030302020204" pitchFamily="66" charset="0"/>
              </a:rPr>
              <a:t>дјецу</a:t>
            </a:r>
            <a:r>
              <a:rPr lang="sr-Cyrl-RS" b="1" dirty="0">
                <a:solidFill>
                  <a:srgbClr val="0070C0"/>
                </a:solidFill>
                <a:latin typeface="Comic Sans MS" panose="030F0702030302020204" pitchFamily="66" charset="0"/>
              </a:rPr>
              <a:t> у вртић и у школу. </a:t>
            </a:r>
          </a:p>
          <a:p>
            <a:pPr marL="0" indent="0" algn="just">
              <a:buNone/>
            </a:pPr>
            <a:endParaRPr lang="sr-Cyrl-RS" b="1" dirty="0">
              <a:solidFill>
                <a:srgbClr val="0070C0"/>
              </a:solidFill>
              <a:latin typeface="Comic Sans MS" panose="030F0702030302020204" pitchFamily="66" charset="0"/>
            </a:endParaRPr>
          </a:p>
          <a:p>
            <a:pPr marL="0" indent="0" algn="just">
              <a:buNone/>
            </a:pPr>
            <a:r>
              <a:rPr lang="sr-Cyrl-RS" b="1" dirty="0">
                <a:solidFill>
                  <a:srgbClr val="0070C0"/>
                </a:solidFill>
                <a:latin typeface="Comic Sans MS" panose="030F0702030302020204" pitchFamily="66" charset="0"/>
              </a:rPr>
              <a:t>Који су ваши родитељски циљеви за ово јутро?</a:t>
            </a:r>
          </a:p>
          <a:p>
            <a:pPr marL="0" indent="0" algn="just">
              <a:buNone/>
            </a:pPr>
            <a:endParaRPr lang="sr-Cyrl-RS" b="1" dirty="0">
              <a:solidFill>
                <a:srgbClr val="0070C0"/>
              </a:solidFill>
              <a:latin typeface="Comic Sans MS" panose="030F0702030302020204" pitchFamily="66" charset="0"/>
            </a:endParaRPr>
          </a:p>
          <a:p>
            <a:pPr marL="0" indent="0" algn="just">
              <a:buNone/>
            </a:pPr>
            <a:r>
              <a:rPr lang="sr-Cyrl-RS" b="1" dirty="0">
                <a:solidFill>
                  <a:srgbClr val="0070C0"/>
                </a:solidFill>
                <a:latin typeface="Comic Sans MS" panose="030F0702030302020204" pitchFamily="66" charset="0"/>
              </a:rPr>
              <a:t>Какво дијете  желите овог јутра?</a:t>
            </a:r>
          </a:p>
          <a:p>
            <a:pPr marL="0" indent="0" algn="just">
              <a:buNone/>
            </a:pPr>
            <a:endParaRPr lang="sr-Cyrl-RS" b="1" dirty="0">
              <a:solidFill>
                <a:srgbClr val="0070C0"/>
              </a:solidFill>
              <a:latin typeface="Comic Sans MS" panose="030F0702030302020204" pitchFamily="66" charset="0"/>
            </a:endParaRPr>
          </a:p>
          <a:p>
            <a:pPr marL="0" indent="0" algn="just">
              <a:buNone/>
            </a:pPr>
            <a:r>
              <a:rPr lang="sr-Cyrl-RS" b="1" dirty="0">
                <a:solidFill>
                  <a:srgbClr val="0070C0"/>
                </a:solidFill>
                <a:latin typeface="Comic Sans MS" panose="030F0702030302020204" pitchFamily="66" charset="0"/>
              </a:rPr>
              <a:t>Какво би оно требало бити, како се понашати, шта конкретно радити?</a:t>
            </a:r>
            <a:endParaRPr lang="en-US"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578528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647825"/>
            <a:ext cx="6096000" cy="4495800"/>
          </a:xfrm>
        </p:spPr>
        <p:txBody>
          <a:bodyPr/>
          <a:lstStyle/>
          <a:p>
            <a:pPr algn="ctr">
              <a:buNone/>
            </a:pPr>
            <a:r>
              <a:rPr lang="sr-Cyrl-RS" b="1" dirty="0">
                <a:solidFill>
                  <a:srgbClr val="FF0000"/>
                </a:solidFill>
                <a:latin typeface="Comic Sans MS" pitchFamily="66" charset="0"/>
              </a:rPr>
              <a:t>“ОСТАЈАЊЕ ЗАЈЕДНО ЗБОГ ДЈЕЦЕ”</a:t>
            </a:r>
          </a:p>
          <a:p>
            <a:pPr algn="ctr">
              <a:buNone/>
            </a:pPr>
            <a:r>
              <a:rPr lang="sr-Cyrl-RS" b="1" dirty="0">
                <a:solidFill>
                  <a:srgbClr val="002060"/>
                </a:solidFill>
                <a:latin typeface="Comic Sans MS" pitchFamily="66" charset="0"/>
              </a:rPr>
              <a:t>Дјеца која расту у породицама</a:t>
            </a:r>
          </a:p>
          <a:p>
            <a:pPr algn="ctr">
              <a:buNone/>
            </a:pPr>
            <a:r>
              <a:rPr lang="sr-Cyrl-RS" b="1" dirty="0">
                <a:solidFill>
                  <a:srgbClr val="002060"/>
                </a:solidFill>
                <a:latin typeface="Comic Sans MS" pitchFamily="66" charset="0"/>
              </a:rPr>
              <a:t> у којима постоје озбиљни проблеми у односима и </a:t>
            </a:r>
          </a:p>
          <a:p>
            <a:pPr algn="ctr">
              <a:buNone/>
            </a:pPr>
            <a:r>
              <a:rPr lang="sr-Cyrl-RS" b="1" dirty="0">
                <a:solidFill>
                  <a:srgbClr val="002060"/>
                </a:solidFill>
                <a:latin typeface="Comic Sans MS" pitchFamily="66" charset="0"/>
              </a:rPr>
              <a:t>много сукоба, вјероватније </a:t>
            </a:r>
          </a:p>
          <a:p>
            <a:pPr algn="ctr">
              <a:buNone/>
            </a:pPr>
            <a:r>
              <a:rPr lang="sr-Cyrl-RS" b="1" dirty="0">
                <a:solidFill>
                  <a:srgbClr val="002060"/>
                </a:solidFill>
                <a:latin typeface="Comic Sans MS" pitchFamily="66" charset="0"/>
              </a:rPr>
              <a:t>ће развити емотивне проблеме</a:t>
            </a:r>
          </a:p>
          <a:p>
            <a:pPr algn="ctr">
              <a:buNone/>
            </a:pPr>
            <a:r>
              <a:rPr lang="sr-Cyrl-RS" b="1" dirty="0">
                <a:solidFill>
                  <a:srgbClr val="002060"/>
                </a:solidFill>
                <a:latin typeface="Comic Sans MS" pitchFamily="66" charset="0"/>
              </a:rPr>
              <a:t> и проблеме у понашању.</a:t>
            </a:r>
          </a:p>
          <a:p>
            <a:pPr algn="ctr">
              <a:buNone/>
            </a:pPr>
            <a:r>
              <a:rPr lang="sr-Cyrl-RS" b="1" dirty="0">
                <a:solidFill>
                  <a:srgbClr val="FF0000"/>
                </a:solidFill>
                <a:latin typeface="Comic Sans MS" pitchFamily="66" charset="0"/>
              </a:rPr>
              <a:t>Замка: </a:t>
            </a:r>
            <a:r>
              <a:rPr lang="sr-Cyrl-RS" b="1" dirty="0">
                <a:solidFill>
                  <a:srgbClr val="002060"/>
                </a:solidFill>
                <a:latin typeface="Comic Sans MS" pitchFamily="66" charset="0"/>
              </a:rPr>
              <a:t>Родитељи не схватају да је кључ у реченици “разводимо се због дјеце!”</a:t>
            </a:r>
            <a:endParaRPr lang="en-US" b="1" dirty="0">
              <a:solidFill>
                <a:srgbClr val="002060"/>
              </a:solidFill>
              <a:latin typeface="Comic Sans MS" pitchFamily="66" charset="0"/>
            </a:endParaRPr>
          </a:p>
        </p:txBody>
      </p:sp>
      <p:pic>
        <p:nvPicPr>
          <p:cNvPr id="7170" name="Picture 2"/>
          <p:cNvPicPr>
            <a:picLocks noChangeAspect="1" noChangeArrowheads="1"/>
          </p:cNvPicPr>
          <p:nvPr/>
        </p:nvPicPr>
        <p:blipFill>
          <a:blip r:embed="rId2"/>
          <a:srcRect/>
          <a:stretch>
            <a:fillRect/>
          </a:stretch>
        </p:blipFill>
        <p:spPr bwMode="auto">
          <a:xfrm>
            <a:off x="5943600" y="3105150"/>
            <a:ext cx="3045324" cy="20002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219200"/>
            <a:ext cx="8763000" cy="3657600"/>
          </a:xfrm>
        </p:spPr>
        <p:txBody>
          <a:bodyPr/>
          <a:lstStyle/>
          <a:p>
            <a:pPr algn="ctr">
              <a:buNone/>
            </a:pPr>
            <a:r>
              <a:rPr lang="sr-Cyrl-RS" sz="2800" b="1" dirty="0">
                <a:solidFill>
                  <a:srgbClr val="FF0000"/>
                </a:solidFill>
                <a:latin typeface="Comic Sans MS" pitchFamily="66" charset="0"/>
              </a:rPr>
              <a:t>“ТО ЋЕ ОНИ ПРЕРАСТИ”</a:t>
            </a:r>
          </a:p>
          <a:p>
            <a:pPr algn="ctr">
              <a:buNone/>
            </a:pPr>
            <a:r>
              <a:rPr lang="sr-Cyrl-RS" sz="2800" b="1" dirty="0">
                <a:solidFill>
                  <a:srgbClr val="002060"/>
                </a:solidFill>
                <a:latin typeface="Comic Sans MS" pitchFamily="66" charset="0"/>
              </a:rPr>
              <a:t>Проблем у дјететовом понашању родитељи виде као нешто што ће проћи “само од себе”. </a:t>
            </a:r>
          </a:p>
          <a:p>
            <a:pPr algn="ctr">
              <a:buNone/>
            </a:pPr>
            <a:r>
              <a:rPr lang="sr-Cyrl-RS" sz="2800" b="1" dirty="0">
                <a:solidFill>
                  <a:srgbClr val="FF0000"/>
                </a:solidFill>
                <a:latin typeface="Comic Sans MS" pitchFamily="66" charset="0"/>
              </a:rPr>
              <a:t>Замка: </a:t>
            </a:r>
            <a:r>
              <a:rPr lang="sr-Cyrl-RS" sz="2800" b="1" dirty="0">
                <a:solidFill>
                  <a:srgbClr val="002060"/>
                </a:solidFill>
                <a:latin typeface="Comic Sans MS" pitchFamily="66" charset="0"/>
              </a:rPr>
              <a:t>Родитељ не реагује на вријеме, не тражи узроке и помоћ у рјешавању проблема, па непожељно понашање постаје озбиљна потешкоћа.</a:t>
            </a:r>
            <a:endParaRPr lang="en-US" sz="2800" b="1" dirty="0">
              <a:solidFill>
                <a:srgbClr val="FF0000"/>
              </a:solidFill>
              <a:latin typeface="Comic Sans MS" pitchFamily="66" charset="0"/>
            </a:endParaRPr>
          </a:p>
        </p:txBody>
      </p:sp>
      <p:pic>
        <p:nvPicPr>
          <p:cNvPr id="2" name="Picture 2"/>
          <p:cNvPicPr>
            <a:picLocks noChangeAspect="1" noChangeArrowheads="1"/>
          </p:cNvPicPr>
          <p:nvPr/>
        </p:nvPicPr>
        <p:blipFill>
          <a:blip r:embed="rId2"/>
          <a:srcRect/>
          <a:stretch>
            <a:fillRect/>
          </a:stretch>
        </p:blipFill>
        <p:spPr bwMode="auto">
          <a:xfrm>
            <a:off x="3109912" y="4876800"/>
            <a:ext cx="2543175" cy="16859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ШТА ТО БЈЕШЕ САМОСТАЛНОСТ?</a:t>
            </a:r>
            <a:endParaRPr lang="en-US" sz="2800" b="1" dirty="0">
              <a:solidFill>
                <a:srgbClr val="FF0000"/>
              </a:solidFill>
              <a:latin typeface="Comic Sans MS" pitchFamily="66"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943600" y="3048000"/>
            <a:ext cx="2343868" cy="3382963"/>
          </a:xfrm>
          <a:prstGeom prst="rect">
            <a:avLst/>
          </a:prstGeom>
          <a:noFill/>
          <a:ln w="9525">
            <a:noFill/>
            <a:miter lim="800000"/>
            <a:headEnd/>
            <a:tailEnd/>
          </a:ln>
          <a:effectLst/>
        </p:spPr>
      </p:pic>
      <p:sp>
        <p:nvSpPr>
          <p:cNvPr id="5" name="Rectangle 4"/>
          <p:cNvSpPr/>
          <p:nvPr/>
        </p:nvSpPr>
        <p:spPr>
          <a:xfrm>
            <a:off x="685800" y="1295400"/>
            <a:ext cx="8001000" cy="4893647"/>
          </a:xfrm>
          <a:prstGeom prst="rect">
            <a:avLst/>
          </a:prstGeom>
        </p:spPr>
        <p:txBody>
          <a:bodyPr wrap="square">
            <a:spAutoFit/>
          </a:bodyPr>
          <a:lstStyle/>
          <a:p>
            <a:pPr algn="ctr"/>
            <a:r>
              <a:rPr lang="en-US" sz="2400" b="1" dirty="0">
                <a:solidFill>
                  <a:srgbClr val="0070C0"/>
                </a:solidFill>
                <a:latin typeface="Comic Sans MS" pitchFamily="66" charset="0"/>
              </a:rPr>
              <a:t>САМОСТАЛНОСТ/НЕЗАВИСНОСТ МОЖЕМО ДЕФИНИСАТИ КАО СТАЊЕ НЕКЕ ОСОБЕ КОЈОЈ НИЈЕ ПОТРЕБАН НИКО ДРУГИ РАДИ САМООСТВАРЕЊА. </a:t>
            </a:r>
            <a:endParaRPr lang="sr-Cyrl-RS" sz="2400" b="1" dirty="0">
              <a:solidFill>
                <a:srgbClr val="0070C0"/>
              </a:solidFill>
              <a:latin typeface="Comic Sans MS" pitchFamily="66" charset="0"/>
            </a:endParaRPr>
          </a:p>
          <a:p>
            <a:pPr algn="ctr"/>
            <a:endParaRPr lang="sr-Cyrl-RS" sz="2400" b="1" dirty="0">
              <a:solidFill>
                <a:srgbClr val="0070C0"/>
              </a:solidFill>
              <a:latin typeface="Comic Sans MS" pitchFamily="66" charset="0"/>
            </a:endParaRPr>
          </a:p>
          <a:p>
            <a:pPr algn="ctr"/>
            <a:endParaRPr lang="sr-Cyrl-RS" sz="2400" b="1" dirty="0">
              <a:solidFill>
                <a:srgbClr val="0070C0"/>
              </a:solidFill>
              <a:latin typeface="Comic Sans MS" pitchFamily="66" charset="0"/>
            </a:endParaRPr>
          </a:p>
          <a:p>
            <a:r>
              <a:rPr lang="en-US" sz="2400" b="1" dirty="0" err="1">
                <a:solidFill>
                  <a:srgbClr val="FF0000"/>
                </a:solidFill>
                <a:latin typeface="Comic Sans MS" pitchFamily="66" charset="0"/>
              </a:rPr>
              <a:t>Самосталност</a:t>
            </a: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подразумијева</a:t>
            </a:r>
            <a:r>
              <a:rPr lang="en-US" sz="2400" b="1" dirty="0">
                <a:solidFill>
                  <a:srgbClr val="FF0000"/>
                </a:solidFill>
                <a:latin typeface="Comic Sans MS" pitchFamily="66" charset="0"/>
              </a:rPr>
              <a:t>:</a:t>
            </a:r>
            <a:endParaRPr lang="sr-Cyrl-RS" sz="2400" b="1" dirty="0">
              <a:solidFill>
                <a:srgbClr val="FF0000"/>
              </a:solidFill>
              <a:latin typeface="Comic Sans MS" pitchFamily="66" charset="0"/>
            </a:endParaRPr>
          </a:p>
          <a:p>
            <a:pPr>
              <a:buFont typeface="Wingdings" pitchFamily="2" charset="2"/>
              <a:buChar char="v"/>
            </a:pP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одлучност</a:t>
            </a:r>
            <a:r>
              <a:rPr lang="en-US" sz="2400" b="1" dirty="0">
                <a:solidFill>
                  <a:srgbClr val="FF0000"/>
                </a:solidFill>
                <a:latin typeface="Comic Sans MS" pitchFamily="66" charset="0"/>
              </a:rPr>
              <a:t>, </a:t>
            </a:r>
            <a:endParaRPr lang="sr-Cyrl-RS" sz="2400" b="1" dirty="0">
              <a:solidFill>
                <a:srgbClr val="FF0000"/>
              </a:solidFill>
              <a:latin typeface="Comic Sans MS" pitchFamily="66" charset="0"/>
            </a:endParaRPr>
          </a:p>
          <a:p>
            <a:pPr>
              <a:buFont typeface="Wingdings" pitchFamily="2" charset="2"/>
              <a:buChar char="v"/>
            </a:pPr>
            <a:r>
              <a:rPr lang="sr-Cyrl-RS" sz="2400" b="1" dirty="0">
                <a:solidFill>
                  <a:srgbClr val="FF0000"/>
                </a:solidFill>
                <a:latin typeface="Comic Sans MS" pitchFamily="66" charset="0"/>
              </a:rPr>
              <a:t> </a:t>
            </a:r>
            <a:r>
              <a:rPr lang="en-US" sz="2400" b="1" dirty="0" err="1">
                <a:solidFill>
                  <a:srgbClr val="FF0000"/>
                </a:solidFill>
                <a:latin typeface="Comic Sans MS" pitchFamily="66" charset="0"/>
              </a:rPr>
              <a:t>чврст</a:t>
            </a: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карактер</a:t>
            </a:r>
            <a:r>
              <a:rPr lang="en-US" sz="2400" b="1" dirty="0">
                <a:solidFill>
                  <a:srgbClr val="FF0000"/>
                </a:solidFill>
                <a:latin typeface="Comic Sans MS" pitchFamily="66" charset="0"/>
              </a:rPr>
              <a:t>,</a:t>
            </a:r>
            <a:endParaRPr lang="sr-Cyrl-RS" sz="2400" b="1" dirty="0">
              <a:solidFill>
                <a:srgbClr val="FF0000"/>
              </a:solidFill>
              <a:latin typeface="Comic Sans MS" pitchFamily="66" charset="0"/>
            </a:endParaRPr>
          </a:p>
          <a:p>
            <a:pPr>
              <a:buFont typeface="Wingdings" pitchFamily="2" charset="2"/>
              <a:buChar char="v"/>
            </a:pP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истрајност</a:t>
            </a:r>
            <a:r>
              <a:rPr lang="en-US" sz="2400" b="1" dirty="0">
                <a:solidFill>
                  <a:srgbClr val="FF0000"/>
                </a:solidFill>
                <a:latin typeface="Comic Sans MS" pitchFamily="66" charset="0"/>
              </a:rPr>
              <a:t>,</a:t>
            </a:r>
            <a:endParaRPr lang="sr-Cyrl-RS" sz="2400" b="1" dirty="0">
              <a:solidFill>
                <a:srgbClr val="FF0000"/>
              </a:solidFill>
              <a:latin typeface="Comic Sans MS" pitchFamily="66" charset="0"/>
            </a:endParaRPr>
          </a:p>
          <a:p>
            <a:pPr>
              <a:buFont typeface="Wingdings" pitchFamily="2" charset="2"/>
              <a:buChar char="v"/>
            </a:pP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независност</a:t>
            </a:r>
            <a:r>
              <a:rPr lang="en-US" sz="2400" b="1" dirty="0">
                <a:solidFill>
                  <a:srgbClr val="FF0000"/>
                </a:solidFill>
                <a:latin typeface="Comic Sans MS" pitchFamily="66" charset="0"/>
              </a:rPr>
              <a:t>, </a:t>
            </a:r>
            <a:endParaRPr lang="sr-Cyrl-RS" sz="2400" b="1" dirty="0">
              <a:solidFill>
                <a:srgbClr val="FF0000"/>
              </a:solidFill>
              <a:latin typeface="Comic Sans MS" pitchFamily="66" charset="0"/>
            </a:endParaRPr>
          </a:p>
          <a:p>
            <a:pPr>
              <a:buFont typeface="Wingdings" pitchFamily="2" charset="2"/>
              <a:buChar char="v"/>
            </a:pPr>
            <a:r>
              <a:rPr lang="sr-Cyrl-RS" sz="2400" b="1" dirty="0">
                <a:solidFill>
                  <a:srgbClr val="FF0000"/>
                </a:solidFill>
                <a:latin typeface="Comic Sans MS" pitchFamily="66" charset="0"/>
              </a:rPr>
              <a:t> </a:t>
            </a:r>
            <a:r>
              <a:rPr lang="en-US" sz="2400" b="1" dirty="0" err="1">
                <a:solidFill>
                  <a:srgbClr val="FF0000"/>
                </a:solidFill>
                <a:latin typeface="Comic Sans MS" pitchFamily="66" charset="0"/>
              </a:rPr>
              <a:t>самопоуздање</a:t>
            </a:r>
            <a:r>
              <a:rPr lang="en-US" sz="2400" b="1" dirty="0">
                <a:solidFill>
                  <a:srgbClr val="FF0000"/>
                </a:solidFill>
                <a:latin typeface="Comic Sans MS" pitchFamily="66" charset="0"/>
              </a:rPr>
              <a:t> </a:t>
            </a:r>
            <a:endParaRPr lang="sr-Cyrl-RS" sz="2400" b="1" dirty="0">
              <a:solidFill>
                <a:srgbClr val="FF0000"/>
              </a:solidFill>
              <a:latin typeface="Comic Sans MS" pitchFamily="66" charset="0"/>
            </a:endParaRPr>
          </a:p>
          <a:p>
            <a:pPr>
              <a:buFont typeface="Wingdings" pitchFamily="2" charset="2"/>
              <a:buChar char="v"/>
            </a:pPr>
            <a:r>
              <a:rPr lang="en-US" sz="2400" b="1" dirty="0">
                <a:solidFill>
                  <a:srgbClr val="FF0000"/>
                </a:solidFill>
                <a:latin typeface="Comic Sans MS" pitchFamily="66" charset="0"/>
              </a:rPr>
              <a:t> </a:t>
            </a:r>
            <a:r>
              <a:rPr lang="en-US" sz="2400" b="1" dirty="0" err="1">
                <a:solidFill>
                  <a:srgbClr val="FF0000"/>
                </a:solidFill>
                <a:latin typeface="Comic Sans MS" pitchFamily="66" charset="0"/>
              </a:rPr>
              <a:t>самопоштовање</a:t>
            </a:r>
            <a:r>
              <a:rPr lang="en-US" b="1" dirty="0">
                <a:solidFill>
                  <a:srgbClr val="FF0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11033" y="1447800"/>
            <a:ext cx="3398967" cy="274085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874689" y="367090"/>
            <a:ext cx="2554688" cy="183776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334002" y="2204850"/>
            <a:ext cx="3309936" cy="2428685"/>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D7641DFB-7CAD-A358-A9CB-1429CE28E334}"/>
              </a:ext>
            </a:extLst>
          </p:cNvPr>
          <p:cNvSpPr txBox="1"/>
          <p:nvPr/>
        </p:nvSpPr>
        <p:spPr>
          <a:xfrm>
            <a:off x="990600" y="4953000"/>
            <a:ext cx="6629400" cy="830997"/>
          </a:xfrm>
          <a:prstGeom prst="rect">
            <a:avLst/>
          </a:prstGeom>
          <a:noFill/>
        </p:spPr>
        <p:txBody>
          <a:bodyPr wrap="square" rtlCol="0">
            <a:spAutoFit/>
          </a:bodyPr>
          <a:lstStyle/>
          <a:p>
            <a:pPr algn="ctr"/>
            <a:r>
              <a:rPr lang="sr-Cyrl-RS" sz="4800" b="1" dirty="0">
                <a:solidFill>
                  <a:srgbClr val="FF0000"/>
                </a:solidFill>
                <a:latin typeface="Comic Sans MS" panose="030F0702030302020204" pitchFamily="66" charset="0"/>
              </a:rPr>
              <a:t>БРИГА О СЕБИ!</a:t>
            </a:r>
            <a:endParaRPr lang="en-US" sz="4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1874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НЕЗАВИСНОСТ!</a:t>
            </a:r>
            <a:endParaRPr lang="en-US" sz="2800" b="1"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buFont typeface="Wingdings" pitchFamily="2" charset="2"/>
              <a:buChar char="v"/>
            </a:pPr>
            <a:r>
              <a:rPr lang="sr-Cyrl-RS" dirty="0"/>
              <a:t>	</a:t>
            </a:r>
            <a:r>
              <a:rPr lang="en-US" b="1" dirty="0" err="1">
                <a:solidFill>
                  <a:srgbClr val="002060"/>
                </a:solidFill>
                <a:latin typeface="Comic Sans MS" pitchFamily="66" charset="0"/>
              </a:rPr>
              <a:t>Самостална</a:t>
            </a:r>
            <a:r>
              <a:rPr lang="en-US" b="1" dirty="0">
                <a:solidFill>
                  <a:srgbClr val="002060"/>
                </a:solidFill>
                <a:latin typeface="Comic Sans MS" pitchFamily="66" charset="0"/>
              </a:rPr>
              <a:t> </a:t>
            </a:r>
            <a:r>
              <a:rPr lang="en-US" b="1" dirty="0" err="1">
                <a:solidFill>
                  <a:srgbClr val="002060"/>
                </a:solidFill>
                <a:latin typeface="Comic Sans MS" pitchFamily="66" charset="0"/>
              </a:rPr>
              <a:t>особа</a:t>
            </a:r>
            <a:r>
              <a:rPr lang="en-US" b="1" dirty="0">
                <a:solidFill>
                  <a:srgbClr val="002060"/>
                </a:solidFill>
                <a:latin typeface="Comic Sans MS" pitchFamily="66" charset="0"/>
              </a:rPr>
              <a:t> </a:t>
            </a:r>
            <a:r>
              <a:rPr lang="en-US" b="1" dirty="0" err="1">
                <a:solidFill>
                  <a:srgbClr val="002060"/>
                </a:solidFill>
                <a:latin typeface="Comic Sans MS" pitchFamily="66" charset="0"/>
              </a:rPr>
              <a:t>не</a:t>
            </a:r>
            <a:r>
              <a:rPr lang="en-US" b="1" dirty="0">
                <a:solidFill>
                  <a:srgbClr val="002060"/>
                </a:solidFill>
                <a:latin typeface="Comic Sans MS" pitchFamily="66" charset="0"/>
              </a:rPr>
              <a:t> </a:t>
            </a:r>
            <a:r>
              <a:rPr lang="en-US" b="1" dirty="0" err="1">
                <a:solidFill>
                  <a:srgbClr val="002060"/>
                </a:solidFill>
                <a:latin typeface="Comic Sans MS" pitchFamily="66" charset="0"/>
              </a:rPr>
              <a:t>зависи</a:t>
            </a:r>
            <a:r>
              <a:rPr lang="en-US" b="1" dirty="0">
                <a:solidFill>
                  <a:srgbClr val="002060"/>
                </a:solidFill>
                <a:latin typeface="Comic Sans MS" pitchFamily="66" charset="0"/>
              </a:rPr>
              <a:t> </a:t>
            </a:r>
            <a:r>
              <a:rPr lang="en-US" b="1" dirty="0" err="1">
                <a:solidFill>
                  <a:srgbClr val="002060"/>
                </a:solidFill>
                <a:latin typeface="Comic Sans MS" pitchFamily="66" charset="0"/>
              </a:rPr>
              <a:t>од</a:t>
            </a:r>
            <a:r>
              <a:rPr lang="en-US" b="1" dirty="0">
                <a:solidFill>
                  <a:srgbClr val="002060"/>
                </a:solidFill>
                <a:latin typeface="Comic Sans MS" pitchFamily="66" charset="0"/>
              </a:rPr>
              <a:t> </a:t>
            </a:r>
            <a:r>
              <a:rPr lang="en-US" b="1" dirty="0" err="1">
                <a:solidFill>
                  <a:srgbClr val="002060"/>
                </a:solidFill>
                <a:latin typeface="Comic Sans MS" pitchFamily="66" charset="0"/>
              </a:rPr>
              <a:t>других</a:t>
            </a:r>
            <a:r>
              <a:rPr lang="en-US" b="1" dirty="0">
                <a:solidFill>
                  <a:srgbClr val="002060"/>
                </a:solidFill>
                <a:latin typeface="Comic Sans MS" pitchFamily="66" charset="0"/>
              </a:rPr>
              <a:t>, </a:t>
            </a:r>
            <a:r>
              <a:rPr lang="en-US" b="1" dirty="0" err="1">
                <a:solidFill>
                  <a:srgbClr val="002060"/>
                </a:solidFill>
                <a:latin typeface="Comic Sans MS" pitchFamily="66" charset="0"/>
              </a:rPr>
              <a:t>што</a:t>
            </a:r>
            <a:r>
              <a:rPr lang="en-US" b="1" dirty="0">
                <a:solidFill>
                  <a:srgbClr val="002060"/>
                </a:solidFill>
                <a:latin typeface="Comic Sans MS" pitchFamily="66" charset="0"/>
              </a:rPr>
              <a:t> </a:t>
            </a:r>
            <a:r>
              <a:rPr lang="en-US" b="1" dirty="0" err="1">
                <a:solidFill>
                  <a:srgbClr val="002060"/>
                </a:solidFill>
                <a:latin typeface="Comic Sans MS" pitchFamily="66" charset="0"/>
              </a:rPr>
              <a:t>никако</a:t>
            </a:r>
            <a:r>
              <a:rPr lang="en-US" b="1" dirty="0">
                <a:solidFill>
                  <a:srgbClr val="002060"/>
                </a:solidFill>
                <a:latin typeface="Comic Sans MS" pitchFamily="66" charset="0"/>
              </a:rPr>
              <a:t> </a:t>
            </a:r>
            <a:r>
              <a:rPr lang="en-US" b="1" dirty="0" err="1">
                <a:solidFill>
                  <a:srgbClr val="002060"/>
                </a:solidFill>
                <a:latin typeface="Comic Sans MS" pitchFamily="66" charset="0"/>
              </a:rPr>
              <a:t>не</a:t>
            </a:r>
            <a:r>
              <a:rPr lang="en-US" b="1" dirty="0">
                <a:solidFill>
                  <a:srgbClr val="002060"/>
                </a:solidFill>
                <a:latin typeface="Comic Sans MS" pitchFamily="66" charset="0"/>
              </a:rPr>
              <a:t> </a:t>
            </a:r>
            <a:r>
              <a:rPr lang="en-US" b="1" dirty="0" err="1">
                <a:solidFill>
                  <a:srgbClr val="002060"/>
                </a:solidFill>
                <a:latin typeface="Comic Sans MS" pitchFamily="66" charset="0"/>
              </a:rPr>
              <a:t>значи</a:t>
            </a:r>
            <a:r>
              <a:rPr lang="en-US" b="1" dirty="0">
                <a:solidFill>
                  <a:srgbClr val="002060"/>
                </a:solidFill>
                <a:latin typeface="Comic Sans MS" pitchFamily="66" charset="0"/>
              </a:rPr>
              <a:t> </a:t>
            </a:r>
            <a:r>
              <a:rPr lang="en-US" b="1" dirty="0" err="1">
                <a:solidFill>
                  <a:srgbClr val="002060"/>
                </a:solidFill>
                <a:latin typeface="Comic Sans MS" pitchFamily="66" charset="0"/>
              </a:rPr>
              <a:t>да</a:t>
            </a:r>
            <a:r>
              <a:rPr lang="en-US" b="1" dirty="0">
                <a:solidFill>
                  <a:srgbClr val="002060"/>
                </a:solidFill>
                <a:latin typeface="Comic Sans MS" pitchFamily="66" charset="0"/>
              </a:rPr>
              <a:t> </a:t>
            </a:r>
            <a:r>
              <a:rPr lang="en-US" b="1" dirty="0" err="1">
                <a:solidFill>
                  <a:srgbClr val="002060"/>
                </a:solidFill>
                <a:latin typeface="Comic Sans MS" pitchFamily="66" charset="0"/>
              </a:rPr>
              <a:t>јој</a:t>
            </a:r>
            <a:r>
              <a:rPr lang="en-US" b="1" dirty="0">
                <a:solidFill>
                  <a:srgbClr val="002060"/>
                </a:solidFill>
                <a:latin typeface="Comic Sans MS" pitchFamily="66" charset="0"/>
              </a:rPr>
              <a:t> </a:t>
            </a:r>
            <a:r>
              <a:rPr lang="en-US" b="1" dirty="0" err="1">
                <a:solidFill>
                  <a:srgbClr val="002060"/>
                </a:solidFill>
                <a:latin typeface="Comic Sans MS" pitchFamily="66" charset="0"/>
              </a:rPr>
              <a:t>други</a:t>
            </a:r>
            <a:r>
              <a:rPr lang="en-US" b="1" dirty="0">
                <a:solidFill>
                  <a:srgbClr val="002060"/>
                </a:solidFill>
                <a:latin typeface="Comic Sans MS" pitchFamily="66" charset="0"/>
              </a:rPr>
              <a:t> </a:t>
            </a:r>
            <a:r>
              <a:rPr lang="en-US" b="1" dirty="0" err="1">
                <a:solidFill>
                  <a:srgbClr val="002060"/>
                </a:solidFill>
                <a:latin typeface="Comic Sans MS" pitchFamily="66" charset="0"/>
              </a:rPr>
              <a:t>људи</a:t>
            </a:r>
            <a:r>
              <a:rPr lang="en-US" b="1" dirty="0">
                <a:solidFill>
                  <a:srgbClr val="002060"/>
                </a:solidFill>
                <a:latin typeface="Comic Sans MS" pitchFamily="66" charset="0"/>
              </a:rPr>
              <a:t> </a:t>
            </a:r>
            <a:r>
              <a:rPr lang="sr-Cyrl-BA" b="1" dirty="0">
                <a:solidFill>
                  <a:srgbClr val="002060"/>
                </a:solidFill>
                <a:latin typeface="Comic Sans MS" pitchFamily="66" charset="0"/>
              </a:rPr>
              <a:t>н</a:t>
            </a:r>
            <a:r>
              <a:rPr lang="en-US" b="1" dirty="0" err="1">
                <a:solidFill>
                  <a:srgbClr val="002060"/>
                </a:solidFill>
                <a:latin typeface="Comic Sans MS" pitchFamily="66" charset="0"/>
              </a:rPr>
              <a:t>ису</a:t>
            </a:r>
            <a:r>
              <a:rPr lang="en-US" b="1" dirty="0">
                <a:solidFill>
                  <a:srgbClr val="002060"/>
                </a:solidFill>
                <a:latin typeface="Comic Sans MS" pitchFamily="66" charset="0"/>
              </a:rPr>
              <a:t> </a:t>
            </a:r>
            <a:r>
              <a:rPr lang="en-US" b="1" dirty="0" err="1">
                <a:solidFill>
                  <a:srgbClr val="002060"/>
                </a:solidFill>
                <a:latin typeface="Comic Sans MS" pitchFamily="66" charset="0"/>
              </a:rPr>
              <a:t>потребни</a:t>
            </a:r>
            <a:r>
              <a:rPr lang="en-US" b="1" dirty="0">
                <a:solidFill>
                  <a:srgbClr val="002060"/>
                </a:solidFill>
                <a:latin typeface="Comic Sans MS" pitchFamily="66" charset="0"/>
              </a:rPr>
              <a:t> и </a:t>
            </a:r>
            <a:r>
              <a:rPr lang="en-US" b="1" dirty="0" err="1">
                <a:solidFill>
                  <a:srgbClr val="002060"/>
                </a:solidFill>
                <a:latin typeface="Comic Sans MS" pitchFamily="66" charset="0"/>
              </a:rPr>
              <a:t>да</a:t>
            </a:r>
            <a:r>
              <a:rPr lang="en-US" b="1" dirty="0">
                <a:solidFill>
                  <a:srgbClr val="002060"/>
                </a:solidFill>
                <a:latin typeface="Comic Sans MS" pitchFamily="66" charset="0"/>
              </a:rPr>
              <a:t> </a:t>
            </a:r>
            <a:r>
              <a:rPr lang="en-US" b="1" dirty="0" err="1">
                <a:solidFill>
                  <a:srgbClr val="002060"/>
                </a:solidFill>
                <a:latin typeface="Comic Sans MS" pitchFamily="66" charset="0"/>
              </a:rPr>
              <a:t>не</a:t>
            </a:r>
            <a:r>
              <a:rPr lang="en-US" b="1" dirty="0">
                <a:solidFill>
                  <a:srgbClr val="002060"/>
                </a:solidFill>
                <a:latin typeface="Comic Sans MS" pitchFamily="66" charset="0"/>
              </a:rPr>
              <a:t> </a:t>
            </a:r>
            <a:r>
              <a:rPr lang="en-US" b="1" dirty="0" err="1">
                <a:solidFill>
                  <a:srgbClr val="002060"/>
                </a:solidFill>
                <a:latin typeface="Comic Sans MS" pitchFamily="66" charset="0"/>
              </a:rPr>
              <a:t>жели</a:t>
            </a:r>
            <a:r>
              <a:rPr lang="en-US" b="1" dirty="0">
                <a:solidFill>
                  <a:srgbClr val="002060"/>
                </a:solidFill>
                <a:latin typeface="Comic Sans MS" pitchFamily="66" charset="0"/>
              </a:rPr>
              <a:t> </a:t>
            </a:r>
            <a:r>
              <a:rPr lang="en-US" b="1" dirty="0" err="1">
                <a:solidFill>
                  <a:srgbClr val="002060"/>
                </a:solidFill>
                <a:latin typeface="Comic Sans MS" pitchFamily="66" charset="0"/>
              </a:rPr>
              <a:t>комуникацију</a:t>
            </a:r>
            <a:r>
              <a:rPr lang="en-US" b="1" dirty="0">
                <a:solidFill>
                  <a:srgbClr val="002060"/>
                </a:solidFill>
                <a:latin typeface="Comic Sans MS" pitchFamily="66" charset="0"/>
              </a:rPr>
              <a:t> </a:t>
            </a:r>
            <a:r>
              <a:rPr lang="en-US" b="1" dirty="0" err="1">
                <a:solidFill>
                  <a:srgbClr val="002060"/>
                </a:solidFill>
                <a:latin typeface="Comic Sans MS" pitchFamily="66" charset="0"/>
              </a:rPr>
              <a:t>са</a:t>
            </a:r>
            <a:r>
              <a:rPr lang="en-US" b="1" dirty="0">
                <a:solidFill>
                  <a:srgbClr val="002060"/>
                </a:solidFill>
                <a:latin typeface="Comic Sans MS" pitchFamily="66" charset="0"/>
              </a:rPr>
              <a:t> </a:t>
            </a:r>
            <a:r>
              <a:rPr lang="en-US" b="1" dirty="0" err="1">
                <a:solidFill>
                  <a:srgbClr val="002060"/>
                </a:solidFill>
                <a:latin typeface="Comic Sans MS" pitchFamily="66" charset="0"/>
              </a:rPr>
              <a:t>њима</a:t>
            </a:r>
            <a:r>
              <a:rPr lang="sr-Cyrl-RS" b="1" dirty="0">
                <a:solidFill>
                  <a:srgbClr val="002060"/>
                </a:solidFill>
                <a:latin typeface="Comic Sans MS" pitchFamily="66" charset="0"/>
              </a:rPr>
              <a:t>.</a:t>
            </a:r>
          </a:p>
          <a:p>
            <a:pPr>
              <a:buNone/>
            </a:pPr>
            <a:endParaRPr lang="sr-Cyrl-RS" b="1" dirty="0">
              <a:solidFill>
                <a:srgbClr val="002060"/>
              </a:solidFill>
              <a:latin typeface="Comic Sans MS" pitchFamily="66" charset="0"/>
            </a:endParaRPr>
          </a:p>
          <a:p>
            <a:pPr marL="457200" indent="-457200">
              <a:buFont typeface="Wingdings" pitchFamily="2" charset="2"/>
              <a:buChar char="v"/>
            </a:pPr>
            <a:r>
              <a:rPr lang="en-US" b="1" dirty="0" err="1">
                <a:solidFill>
                  <a:srgbClr val="002060"/>
                </a:solidFill>
                <a:latin typeface="Comic Sans MS" pitchFamily="66" charset="0"/>
              </a:rPr>
              <a:t>Независност</a:t>
            </a:r>
            <a:r>
              <a:rPr lang="en-US" b="1" dirty="0">
                <a:solidFill>
                  <a:srgbClr val="002060"/>
                </a:solidFill>
                <a:latin typeface="Comic Sans MS" pitchFamily="66" charset="0"/>
              </a:rPr>
              <a:t> </a:t>
            </a:r>
            <a:r>
              <a:rPr lang="en-US" b="1" dirty="0" err="1">
                <a:solidFill>
                  <a:srgbClr val="002060"/>
                </a:solidFill>
                <a:latin typeface="Comic Sans MS" pitchFamily="66" charset="0"/>
              </a:rPr>
              <a:t>је</a:t>
            </a:r>
            <a:r>
              <a:rPr lang="en-US" b="1" dirty="0">
                <a:solidFill>
                  <a:srgbClr val="002060"/>
                </a:solidFill>
                <a:latin typeface="Comic Sans MS" pitchFamily="66" charset="0"/>
              </a:rPr>
              <a:t> </a:t>
            </a:r>
            <a:r>
              <a:rPr lang="en-US" b="1" dirty="0" err="1">
                <a:solidFill>
                  <a:srgbClr val="002060"/>
                </a:solidFill>
                <a:latin typeface="Comic Sans MS" pitchFamily="66" charset="0"/>
              </a:rPr>
              <a:t>кључна</a:t>
            </a:r>
            <a:r>
              <a:rPr lang="en-US" b="1" dirty="0">
                <a:solidFill>
                  <a:srgbClr val="002060"/>
                </a:solidFill>
                <a:latin typeface="Comic Sans MS" pitchFamily="66" charset="0"/>
              </a:rPr>
              <a:t> </a:t>
            </a:r>
            <a:r>
              <a:rPr lang="en-US" b="1" dirty="0" err="1">
                <a:solidFill>
                  <a:srgbClr val="002060"/>
                </a:solidFill>
                <a:latin typeface="Comic Sans MS" pitchFamily="66" charset="0"/>
              </a:rPr>
              <a:t>карактеристика</a:t>
            </a:r>
            <a:r>
              <a:rPr lang="en-US" b="1" dirty="0">
                <a:solidFill>
                  <a:srgbClr val="002060"/>
                </a:solidFill>
                <a:latin typeface="Comic Sans MS" pitchFamily="66" charset="0"/>
              </a:rPr>
              <a:t> </a:t>
            </a:r>
            <a:r>
              <a:rPr lang="en-US" b="1" dirty="0" err="1">
                <a:solidFill>
                  <a:srgbClr val="002060"/>
                </a:solidFill>
                <a:latin typeface="Comic Sans MS" pitchFamily="66" charset="0"/>
              </a:rPr>
              <a:t>слободне</a:t>
            </a:r>
            <a:r>
              <a:rPr lang="en-US" b="1" dirty="0">
                <a:solidFill>
                  <a:srgbClr val="002060"/>
                </a:solidFill>
                <a:latin typeface="Comic Sans MS" pitchFamily="66" charset="0"/>
              </a:rPr>
              <a:t> </a:t>
            </a:r>
            <a:r>
              <a:rPr lang="en-US" b="1" dirty="0" err="1">
                <a:solidFill>
                  <a:srgbClr val="002060"/>
                </a:solidFill>
                <a:latin typeface="Comic Sans MS" pitchFamily="66" charset="0"/>
              </a:rPr>
              <a:t>личности</a:t>
            </a:r>
            <a:r>
              <a:rPr lang="en-US" b="1" dirty="0">
                <a:solidFill>
                  <a:srgbClr val="002060"/>
                </a:solidFill>
                <a:latin typeface="Comic Sans MS" pitchFamily="66" charset="0"/>
              </a:rPr>
              <a:t> и </a:t>
            </a:r>
            <a:r>
              <a:rPr lang="en-US" b="1" dirty="0" err="1">
                <a:solidFill>
                  <a:srgbClr val="002060"/>
                </a:solidFill>
                <a:latin typeface="Comic Sans MS" pitchFamily="66" charset="0"/>
              </a:rPr>
              <a:t>веома</a:t>
            </a:r>
            <a:r>
              <a:rPr lang="en-US" b="1" dirty="0">
                <a:solidFill>
                  <a:srgbClr val="002060"/>
                </a:solidFill>
                <a:latin typeface="Comic Sans MS" pitchFamily="66" charset="0"/>
              </a:rPr>
              <a:t> </a:t>
            </a:r>
            <a:r>
              <a:rPr lang="en-US" b="1" dirty="0" err="1">
                <a:solidFill>
                  <a:srgbClr val="002060"/>
                </a:solidFill>
                <a:latin typeface="Comic Sans MS" pitchFamily="66" charset="0"/>
              </a:rPr>
              <a:t>битна</a:t>
            </a:r>
            <a:r>
              <a:rPr lang="en-US" b="1" dirty="0">
                <a:solidFill>
                  <a:srgbClr val="002060"/>
                </a:solidFill>
                <a:latin typeface="Comic Sans MS" pitchFamily="66" charset="0"/>
              </a:rPr>
              <a:t> </a:t>
            </a:r>
            <a:r>
              <a:rPr lang="en-US" b="1" dirty="0" err="1">
                <a:solidFill>
                  <a:srgbClr val="002060"/>
                </a:solidFill>
                <a:latin typeface="Comic Sans MS" pitchFamily="66" charset="0"/>
              </a:rPr>
              <a:t>вриједност</a:t>
            </a:r>
            <a:r>
              <a:rPr lang="en-US" b="1" dirty="0">
                <a:solidFill>
                  <a:srgbClr val="002060"/>
                </a:solidFill>
                <a:latin typeface="Comic Sans MS" pitchFamily="66" charset="0"/>
              </a:rPr>
              <a:t> </a:t>
            </a:r>
            <a:r>
              <a:rPr lang="en-US" b="1" dirty="0" err="1">
                <a:solidFill>
                  <a:srgbClr val="002060"/>
                </a:solidFill>
                <a:latin typeface="Comic Sans MS" pitchFamily="66" charset="0"/>
              </a:rPr>
              <a:t>коју</a:t>
            </a:r>
            <a:r>
              <a:rPr lang="en-US" b="1" dirty="0">
                <a:solidFill>
                  <a:srgbClr val="002060"/>
                </a:solidFill>
                <a:latin typeface="Comic Sans MS" pitchFamily="66" charset="0"/>
              </a:rPr>
              <a:t> </a:t>
            </a:r>
            <a:r>
              <a:rPr lang="en-US" b="1" dirty="0" err="1">
                <a:solidFill>
                  <a:srgbClr val="002060"/>
                </a:solidFill>
                <a:latin typeface="Comic Sans MS" pitchFamily="66" charset="0"/>
              </a:rPr>
              <a:t>треба</a:t>
            </a:r>
            <a:r>
              <a:rPr lang="en-US" b="1" dirty="0">
                <a:solidFill>
                  <a:srgbClr val="002060"/>
                </a:solidFill>
                <a:latin typeface="Comic Sans MS" pitchFamily="66" charset="0"/>
              </a:rPr>
              <a:t> </a:t>
            </a:r>
            <a:r>
              <a:rPr lang="en-US" b="1" dirty="0" err="1">
                <a:solidFill>
                  <a:srgbClr val="002060"/>
                </a:solidFill>
                <a:latin typeface="Comic Sans MS" pitchFamily="66" charset="0"/>
              </a:rPr>
              <a:t>развијати</a:t>
            </a:r>
            <a:r>
              <a:rPr lang="en-US" b="1" dirty="0">
                <a:solidFill>
                  <a:srgbClr val="002060"/>
                </a:solidFill>
                <a:latin typeface="Comic Sans MS" pitchFamily="66" charset="0"/>
              </a:rPr>
              <a:t> и </a:t>
            </a:r>
            <a:r>
              <a:rPr lang="en-US" b="1" dirty="0" err="1">
                <a:solidFill>
                  <a:srgbClr val="002060"/>
                </a:solidFill>
                <a:latin typeface="Comic Sans MS" pitchFamily="66" charset="0"/>
              </a:rPr>
              <a:t>његовати</a:t>
            </a:r>
            <a:r>
              <a:rPr lang="en-US" b="1" dirty="0">
                <a:solidFill>
                  <a:srgbClr val="002060"/>
                </a:solidFill>
                <a:latin typeface="Comic Sans MS" pitchFamily="66" charset="0"/>
              </a:rPr>
              <a:t> </a:t>
            </a:r>
            <a:r>
              <a:rPr lang="en-US" b="1" dirty="0" err="1">
                <a:solidFill>
                  <a:srgbClr val="002060"/>
                </a:solidFill>
                <a:latin typeface="Comic Sans MS" pitchFamily="66" charset="0"/>
              </a:rPr>
              <a:t>још</a:t>
            </a:r>
            <a:r>
              <a:rPr lang="en-US" b="1" dirty="0">
                <a:solidFill>
                  <a:srgbClr val="002060"/>
                </a:solidFill>
                <a:latin typeface="Comic Sans MS" pitchFamily="66" charset="0"/>
              </a:rPr>
              <a:t> </a:t>
            </a:r>
            <a:r>
              <a:rPr lang="en-US" b="1" dirty="0" err="1">
                <a:solidFill>
                  <a:srgbClr val="002060"/>
                </a:solidFill>
                <a:latin typeface="Comic Sans MS" pitchFamily="66" charset="0"/>
              </a:rPr>
              <a:t>од</a:t>
            </a:r>
            <a:r>
              <a:rPr lang="en-US" b="1" dirty="0">
                <a:solidFill>
                  <a:srgbClr val="002060"/>
                </a:solidFill>
                <a:latin typeface="Comic Sans MS" pitchFamily="66" charset="0"/>
              </a:rPr>
              <a:t> </a:t>
            </a:r>
            <a:r>
              <a:rPr lang="en-US" b="1" dirty="0" err="1">
                <a:solidFill>
                  <a:srgbClr val="002060"/>
                </a:solidFill>
                <a:latin typeface="Comic Sans MS" pitchFamily="66" charset="0"/>
              </a:rPr>
              <a:t>предшколског</a:t>
            </a:r>
            <a:r>
              <a:rPr lang="en-US" b="1" dirty="0">
                <a:solidFill>
                  <a:srgbClr val="002060"/>
                </a:solidFill>
                <a:latin typeface="Comic Sans MS" pitchFamily="66" charset="0"/>
              </a:rPr>
              <a:t> </a:t>
            </a:r>
            <a:r>
              <a:rPr lang="en-US" b="1" dirty="0" err="1">
                <a:solidFill>
                  <a:srgbClr val="002060"/>
                </a:solidFill>
                <a:latin typeface="Comic Sans MS" pitchFamily="66" charset="0"/>
              </a:rPr>
              <a:t>доба</a:t>
            </a:r>
            <a:r>
              <a:rPr lang="en-US" b="1" dirty="0">
                <a:solidFill>
                  <a:srgbClr val="002060"/>
                </a:solidFill>
                <a:latin typeface="Comic Sans MS" pitchFamily="66" charset="0"/>
              </a:rPr>
              <a:t>.</a:t>
            </a:r>
          </a:p>
        </p:txBody>
      </p:sp>
      <p:pic>
        <p:nvPicPr>
          <p:cNvPr id="2050" name="Picture 2"/>
          <p:cNvPicPr>
            <a:picLocks noChangeAspect="1" noChangeArrowheads="1"/>
          </p:cNvPicPr>
          <p:nvPr/>
        </p:nvPicPr>
        <p:blipFill>
          <a:blip r:embed="rId2"/>
          <a:srcRect/>
          <a:stretch>
            <a:fillRect/>
          </a:stretch>
        </p:blipFill>
        <p:spPr bwMode="auto">
          <a:xfrm>
            <a:off x="2590800" y="4419600"/>
            <a:ext cx="3657600" cy="19523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ПОДРШКА ОДРАСЛОГ</a:t>
            </a:r>
            <a:endParaRPr lang="en-US" sz="2800" b="1" dirty="0">
              <a:solidFill>
                <a:srgbClr val="FF0000"/>
              </a:solidFill>
              <a:latin typeface="Comic Sans MS" pitchFamily="66" charset="0"/>
            </a:endParaRPr>
          </a:p>
        </p:txBody>
      </p:sp>
      <p:sp>
        <p:nvSpPr>
          <p:cNvPr id="3" name="Content Placeholder 2"/>
          <p:cNvSpPr>
            <a:spLocks noGrp="1"/>
          </p:cNvSpPr>
          <p:nvPr>
            <p:ph idx="1"/>
          </p:nvPr>
        </p:nvSpPr>
        <p:spPr>
          <a:xfrm>
            <a:off x="228600" y="1371601"/>
            <a:ext cx="8686800" cy="3505200"/>
          </a:xfrm>
        </p:spPr>
        <p:txBody>
          <a:bodyPr/>
          <a:lstStyle/>
          <a:p>
            <a:pPr algn="just">
              <a:buFont typeface="Wingdings" pitchFamily="2" charset="2"/>
              <a:buChar char="v"/>
            </a:pPr>
            <a:r>
              <a:rPr lang="en-US" b="1" dirty="0" err="1">
                <a:solidFill>
                  <a:srgbClr val="0070C0"/>
                </a:solidFill>
                <a:latin typeface="Comic Sans MS" pitchFamily="66" charset="0"/>
              </a:rPr>
              <a:t>Новорођенче</a:t>
            </a:r>
            <a:r>
              <a:rPr lang="en-US" b="1" dirty="0">
                <a:solidFill>
                  <a:srgbClr val="0070C0"/>
                </a:solidFill>
                <a:latin typeface="Comic Sans MS" pitchFamily="66" charset="0"/>
              </a:rPr>
              <a:t> </a:t>
            </a:r>
            <a:r>
              <a:rPr lang="en-US" b="1" dirty="0" err="1">
                <a:solidFill>
                  <a:srgbClr val="0070C0"/>
                </a:solidFill>
                <a:latin typeface="Comic Sans MS" pitchFamily="66" charset="0"/>
              </a:rPr>
              <a:t>је</a:t>
            </a:r>
            <a:r>
              <a:rPr lang="en-US" b="1" dirty="0">
                <a:solidFill>
                  <a:srgbClr val="0070C0"/>
                </a:solidFill>
                <a:latin typeface="Comic Sans MS" pitchFamily="66" charset="0"/>
              </a:rPr>
              <a:t> </a:t>
            </a:r>
            <a:r>
              <a:rPr lang="en-US" b="1" dirty="0" err="1">
                <a:solidFill>
                  <a:srgbClr val="0070C0"/>
                </a:solidFill>
                <a:latin typeface="Comic Sans MS" pitchFamily="66" charset="0"/>
              </a:rPr>
              <a:t>беспомоћно</a:t>
            </a:r>
            <a:r>
              <a:rPr lang="en-US" b="1" dirty="0">
                <a:solidFill>
                  <a:srgbClr val="0070C0"/>
                </a:solidFill>
                <a:latin typeface="Comic Sans MS" pitchFamily="66" charset="0"/>
              </a:rPr>
              <a:t> и </a:t>
            </a:r>
            <a:r>
              <a:rPr lang="en-US" b="1" dirty="0" err="1">
                <a:solidFill>
                  <a:srgbClr val="0070C0"/>
                </a:solidFill>
                <a:latin typeface="Comic Sans MS" pitchFamily="66" charset="0"/>
              </a:rPr>
              <a:t>несамостално</a:t>
            </a:r>
            <a:r>
              <a:rPr lang="en-US" b="1" dirty="0">
                <a:solidFill>
                  <a:srgbClr val="0070C0"/>
                </a:solidFill>
                <a:latin typeface="Comic Sans MS" pitchFamily="66" charset="0"/>
              </a:rPr>
              <a:t> </a:t>
            </a:r>
            <a:r>
              <a:rPr lang="en-US" b="1" dirty="0" err="1">
                <a:solidFill>
                  <a:srgbClr val="0070C0"/>
                </a:solidFill>
                <a:latin typeface="Comic Sans MS" pitchFamily="66" charset="0"/>
              </a:rPr>
              <a:t>биће</a:t>
            </a:r>
            <a:r>
              <a:rPr lang="en-US" b="1" dirty="0">
                <a:solidFill>
                  <a:srgbClr val="0070C0"/>
                </a:solidFill>
                <a:latin typeface="Comic Sans MS" pitchFamily="66" charset="0"/>
              </a:rPr>
              <a:t> </a:t>
            </a:r>
            <a:r>
              <a:rPr lang="en-US" b="1" dirty="0" err="1">
                <a:solidFill>
                  <a:srgbClr val="0070C0"/>
                </a:solidFill>
                <a:latin typeface="Comic Sans MS" pitchFamily="66" charset="0"/>
              </a:rPr>
              <a:t>чији</a:t>
            </a:r>
            <a:r>
              <a:rPr lang="en-US" b="1" dirty="0">
                <a:solidFill>
                  <a:srgbClr val="0070C0"/>
                </a:solidFill>
                <a:latin typeface="Comic Sans MS" pitchFamily="66" charset="0"/>
              </a:rPr>
              <a:t> </a:t>
            </a:r>
            <a:r>
              <a:rPr lang="en-US" b="1" dirty="0" err="1">
                <a:solidFill>
                  <a:srgbClr val="0070C0"/>
                </a:solidFill>
                <a:latin typeface="Comic Sans MS" pitchFamily="66" charset="0"/>
              </a:rPr>
              <a:t>живот</a:t>
            </a:r>
            <a:r>
              <a:rPr lang="en-US" b="1" dirty="0">
                <a:solidFill>
                  <a:srgbClr val="0070C0"/>
                </a:solidFill>
                <a:latin typeface="Comic Sans MS" pitchFamily="66" charset="0"/>
              </a:rPr>
              <a:t> </a:t>
            </a:r>
            <a:r>
              <a:rPr lang="en-US" b="1" dirty="0" err="1">
                <a:solidFill>
                  <a:srgbClr val="0070C0"/>
                </a:solidFill>
                <a:latin typeface="Comic Sans MS" pitchFamily="66" charset="0"/>
              </a:rPr>
              <a:t>зависи</a:t>
            </a:r>
            <a:r>
              <a:rPr lang="en-US" b="1" dirty="0">
                <a:solidFill>
                  <a:srgbClr val="0070C0"/>
                </a:solidFill>
                <a:latin typeface="Comic Sans MS" pitchFamily="66" charset="0"/>
              </a:rPr>
              <a:t> </a:t>
            </a:r>
            <a:r>
              <a:rPr lang="en-US" b="1" dirty="0" err="1">
                <a:solidFill>
                  <a:srgbClr val="0070C0"/>
                </a:solidFill>
                <a:latin typeface="Comic Sans MS" pitchFamily="66" charset="0"/>
              </a:rPr>
              <a:t>од</a:t>
            </a:r>
            <a:r>
              <a:rPr lang="en-US" b="1" dirty="0">
                <a:solidFill>
                  <a:srgbClr val="0070C0"/>
                </a:solidFill>
                <a:latin typeface="Comic Sans MS" pitchFamily="66" charset="0"/>
              </a:rPr>
              <a:t> </a:t>
            </a:r>
            <a:r>
              <a:rPr lang="en-US" b="1" dirty="0" err="1">
                <a:solidFill>
                  <a:srgbClr val="0070C0"/>
                </a:solidFill>
                <a:latin typeface="Comic Sans MS" pitchFamily="66" charset="0"/>
              </a:rPr>
              <a:t>других</a:t>
            </a:r>
            <a:r>
              <a:rPr lang="en-US" b="1" dirty="0">
                <a:solidFill>
                  <a:srgbClr val="0070C0"/>
                </a:solidFill>
                <a:latin typeface="Comic Sans MS" pitchFamily="66" charset="0"/>
              </a:rPr>
              <a:t>. </a:t>
            </a:r>
            <a:r>
              <a:rPr lang="en-US" b="1" dirty="0" err="1">
                <a:solidFill>
                  <a:srgbClr val="0070C0"/>
                </a:solidFill>
                <a:latin typeface="Comic Sans MS" pitchFamily="66" charset="0"/>
              </a:rPr>
              <a:t>Дијете</a:t>
            </a:r>
            <a:r>
              <a:rPr lang="en-US" b="1" dirty="0">
                <a:solidFill>
                  <a:srgbClr val="0070C0"/>
                </a:solidFill>
                <a:latin typeface="Comic Sans MS" pitchFamily="66" charset="0"/>
              </a:rPr>
              <a:t> </a:t>
            </a:r>
            <a:r>
              <a:rPr lang="en-US" b="1" dirty="0" err="1">
                <a:solidFill>
                  <a:srgbClr val="0070C0"/>
                </a:solidFill>
                <a:latin typeface="Comic Sans MS" pitchFamily="66" charset="0"/>
              </a:rPr>
              <a:t>тек</a:t>
            </a:r>
            <a:r>
              <a:rPr lang="en-US" b="1" dirty="0">
                <a:solidFill>
                  <a:srgbClr val="0070C0"/>
                </a:solidFill>
                <a:latin typeface="Comic Sans MS" pitchFamily="66" charset="0"/>
              </a:rPr>
              <a:t> </a:t>
            </a:r>
            <a:r>
              <a:rPr lang="en-US" b="1" dirty="0" err="1">
                <a:solidFill>
                  <a:srgbClr val="0070C0"/>
                </a:solidFill>
                <a:latin typeface="Comic Sans MS" pitchFamily="66" charset="0"/>
              </a:rPr>
              <a:t>постепено</a:t>
            </a:r>
            <a:r>
              <a:rPr lang="en-US" b="1" dirty="0">
                <a:solidFill>
                  <a:srgbClr val="0070C0"/>
                </a:solidFill>
                <a:latin typeface="Comic Sans MS" pitchFamily="66" charset="0"/>
              </a:rPr>
              <a:t>, </a:t>
            </a:r>
            <a:r>
              <a:rPr lang="en-US" b="1" dirty="0" err="1">
                <a:solidFill>
                  <a:srgbClr val="0070C0"/>
                </a:solidFill>
                <a:latin typeface="Comic Sans MS" pitchFamily="66" charset="0"/>
              </a:rPr>
              <a:t>током</a:t>
            </a:r>
            <a:r>
              <a:rPr lang="en-US" b="1" dirty="0">
                <a:solidFill>
                  <a:srgbClr val="0070C0"/>
                </a:solidFill>
                <a:latin typeface="Comic Sans MS" pitchFamily="66" charset="0"/>
              </a:rPr>
              <a:t> </a:t>
            </a:r>
            <a:r>
              <a:rPr lang="en-US" b="1" dirty="0" err="1">
                <a:solidFill>
                  <a:srgbClr val="0070C0"/>
                </a:solidFill>
                <a:latin typeface="Comic Sans MS" pitchFamily="66" charset="0"/>
              </a:rPr>
              <a:t>свог</a:t>
            </a:r>
            <a:r>
              <a:rPr lang="en-US" b="1" dirty="0">
                <a:solidFill>
                  <a:srgbClr val="0070C0"/>
                </a:solidFill>
                <a:latin typeface="Comic Sans MS" pitchFamily="66" charset="0"/>
              </a:rPr>
              <a:t> </a:t>
            </a:r>
            <a:r>
              <a:rPr lang="en-US" b="1" dirty="0" err="1">
                <a:solidFill>
                  <a:srgbClr val="0070C0"/>
                </a:solidFill>
                <a:latin typeface="Comic Sans MS" pitchFamily="66" charset="0"/>
              </a:rPr>
              <a:t>развоја</a:t>
            </a:r>
            <a:r>
              <a:rPr lang="en-US" b="1" dirty="0">
                <a:solidFill>
                  <a:srgbClr val="0070C0"/>
                </a:solidFill>
                <a:latin typeface="Comic Sans MS" pitchFamily="66" charset="0"/>
              </a:rPr>
              <a:t>, </a:t>
            </a:r>
            <a:r>
              <a:rPr lang="en-US" b="1" dirty="0" err="1">
                <a:solidFill>
                  <a:srgbClr val="0070C0"/>
                </a:solidFill>
                <a:latin typeface="Comic Sans MS" pitchFamily="66" charset="0"/>
              </a:rPr>
              <a:t>стиче</a:t>
            </a:r>
            <a:r>
              <a:rPr lang="en-US" b="1" dirty="0">
                <a:solidFill>
                  <a:srgbClr val="0070C0"/>
                </a:solidFill>
                <a:latin typeface="Comic Sans MS" pitchFamily="66" charset="0"/>
              </a:rPr>
              <a:t> </a:t>
            </a:r>
            <a:r>
              <a:rPr lang="en-US" b="1" dirty="0" err="1">
                <a:solidFill>
                  <a:srgbClr val="0070C0"/>
                </a:solidFill>
                <a:latin typeface="Comic Sans MS" pitchFamily="66" charset="0"/>
              </a:rPr>
              <a:t>одређени</a:t>
            </a:r>
            <a:r>
              <a:rPr lang="en-US" b="1" dirty="0">
                <a:solidFill>
                  <a:srgbClr val="0070C0"/>
                </a:solidFill>
                <a:latin typeface="Comic Sans MS" pitchFamily="66" charset="0"/>
              </a:rPr>
              <a:t> </a:t>
            </a:r>
            <a:r>
              <a:rPr lang="en-US" b="1" dirty="0" err="1">
                <a:solidFill>
                  <a:srgbClr val="0070C0"/>
                </a:solidFill>
                <a:latin typeface="Comic Sans MS" pitchFamily="66" charset="0"/>
              </a:rPr>
              <a:t>ниво</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самосталности</a:t>
            </a:r>
            <a:r>
              <a:rPr lang="en-US" b="1" dirty="0">
                <a:solidFill>
                  <a:srgbClr val="0070C0"/>
                </a:solidFill>
                <a:latin typeface="Comic Sans MS" pitchFamily="66" charset="0"/>
              </a:rPr>
              <a:t>, </a:t>
            </a:r>
            <a:r>
              <a:rPr lang="en-US" b="1" dirty="0" err="1">
                <a:solidFill>
                  <a:srgbClr val="0070C0"/>
                </a:solidFill>
                <a:latin typeface="Comic Sans MS" pitchFamily="66" charset="0"/>
              </a:rPr>
              <a:t>који</a:t>
            </a:r>
            <a:r>
              <a:rPr lang="en-US" b="1" dirty="0">
                <a:solidFill>
                  <a:srgbClr val="0070C0"/>
                </a:solidFill>
                <a:latin typeface="Comic Sans MS" pitchFamily="66" charset="0"/>
              </a:rPr>
              <a:t> </a:t>
            </a:r>
            <a:r>
              <a:rPr lang="en-US" b="1" dirty="0" err="1">
                <a:solidFill>
                  <a:srgbClr val="0070C0"/>
                </a:solidFill>
                <a:latin typeface="Comic Sans MS" pitchFamily="66" charset="0"/>
              </a:rPr>
              <a:t>му</a:t>
            </a:r>
            <a:r>
              <a:rPr lang="en-US" b="1" dirty="0">
                <a:solidFill>
                  <a:srgbClr val="0070C0"/>
                </a:solidFill>
                <a:latin typeface="Comic Sans MS" pitchFamily="66" charset="0"/>
              </a:rPr>
              <a:t> </a:t>
            </a:r>
            <a:r>
              <a:rPr lang="en-US" b="1" dirty="0" err="1">
                <a:solidFill>
                  <a:srgbClr val="0070C0"/>
                </a:solidFill>
                <a:latin typeface="Comic Sans MS" pitchFamily="66" charset="0"/>
              </a:rPr>
              <a:t>омогућава</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одређене</a:t>
            </a:r>
            <a:r>
              <a:rPr lang="en-US" b="1" dirty="0">
                <a:solidFill>
                  <a:srgbClr val="0070C0"/>
                </a:solidFill>
                <a:latin typeface="Comic Sans MS" pitchFamily="66" charset="0"/>
              </a:rPr>
              <a:t> </a:t>
            </a:r>
            <a:r>
              <a:rPr lang="en-US" b="1" dirty="0" err="1">
                <a:solidFill>
                  <a:srgbClr val="0070C0"/>
                </a:solidFill>
                <a:latin typeface="Comic Sans MS" pitchFamily="66" charset="0"/>
              </a:rPr>
              <a:t>радње</a:t>
            </a:r>
            <a:r>
              <a:rPr lang="en-US" b="1" dirty="0">
                <a:solidFill>
                  <a:srgbClr val="0070C0"/>
                </a:solidFill>
                <a:latin typeface="Comic Sans MS" pitchFamily="66" charset="0"/>
              </a:rPr>
              <a:t> </a:t>
            </a:r>
            <a:r>
              <a:rPr lang="en-US" b="1" dirty="0" err="1">
                <a:solidFill>
                  <a:srgbClr val="0070C0"/>
                </a:solidFill>
                <a:latin typeface="Comic Sans MS" pitchFamily="66" charset="0"/>
              </a:rPr>
              <a:t>обавља</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самостално</a:t>
            </a:r>
            <a:r>
              <a:rPr lang="en-US" b="1" dirty="0">
                <a:solidFill>
                  <a:srgbClr val="0070C0"/>
                </a:solidFill>
                <a:latin typeface="Comic Sans MS" pitchFamily="66" charset="0"/>
              </a:rPr>
              <a:t>, </a:t>
            </a:r>
            <a:r>
              <a:rPr lang="en-US" b="1" dirty="0" err="1">
                <a:solidFill>
                  <a:srgbClr val="0070C0"/>
                </a:solidFill>
                <a:latin typeface="Comic Sans MS" pitchFamily="66" charset="0"/>
              </a:rPr>
              <a:t>без</a:t>
            </a:r>
            <a:r>
              <a:rPr lang="en-US" b="1" dirty="0">
                <a:solidFill>
                  <a:srgbClr val="0070C0"/>
                </a:solidFill>
                <a:latin typeface="Comic Sans MS" pitchFamily="66" charset="0"/>
              </a:rPr>
              <a:t> </a:t>
            </a:r>
            <a:r>
              <a:rPr lang="en-US" b="1" dirty="0" err="1">
                <a:solidFill>
                  <a:srgbClr val="0070C0"/>
                </a:solidFill>
                <a:latin typeface="Comic Sans MS" pitchFamily="66" charset="0"/>
              </a:rPr>
              <a:t>туђе</a:t>
            </a:r>
            <a:r>
              <a:rPr lang="en-US" b="1" dirty="0">
                <a:solidFill>
                  <a:srgbClr val="0070C0"/>
                </a:solidFill>
                <a:latin typeface="Comic Sans MS" pitchFamily="66" charset="0"/>
              </a:rPr>
              <a:t> </a:t>
            </a:r>
            <a:r>
              <a:rPr lang="en-US" b="1" dirty="0" err="1">
                <a:solidFill>
                  <a:srgbClr val="0070C0"/>
                </a:solidFill>
                <a:latin typeface="Comic Sans MS" pitchFamily="66" charset="0"/>
              </a:rPr>
              <a:t>помоћи</a:t>
            </a:r>
            <a:r>
              <a:rPr lang="en-US" b="1" dirty="0">
                <a:solidFill>
                  <a:srgbClr val="0070C0"/>
                </a:solidFill>
                <a:latin typeface="Comic Sans MS" pitchFamily="66" charset="0"/>
              </a:rPr>
              <a:t>. </a:t>
            </a:r>
            <a:endParaRPr lang="sr-Cyrl-RS" b="1" dirty="0">
              <a:solidFill>
                <a:srgbClr val="0070C0"/>
              </a:solidFill>
              <a:latin typeface="Comic Sans MS" pitchFamily="66" charset="0"/>
            </a:endParaRPr>
          </a:p>
          <a:p>
            <a:pPr algn="ctr">
              <a:buNone/>
            </a:pPr>
            <a:endParaRPr lang="sr-Cyrl-RS" b="1" dirty="0">
              <a:solidFill>
                <a:srgbClr val="FF0000"/>
              </a:solidFill>
              <a:latin typeface="Comic Sans MS" pitchFamily="66" charset="0"/>
            </a:endParaRPr>
          </a:p>
          <a:p>
            <a:pPr algn="ctr">
              <a:buNone/>
            </a:pPr>
            <a:r>
              <a:rPr lang="sr-Cyrl-RS" b="1" dirty="0">
                <a:solidFill>
                  <a:srgbClr val="FF0000"/>
                </a:solidFill>
                <a:latin typeface="Comic Sans MS" pitchFamily="66" charset="0"/>
              </a:rPr>
              <a:t>ПОДРЖИТЕ ДИЈЕТЕ У ОСВАЈАЊУ САМОСТАЛНОСТИ, АЛИ НЕ РАДИТЕ УМЈЕСТО ЊЕГА РАДЊЕ КОЈЕ ОНО МОЖЕ САМО!</a:t>
            </a:r>
            <a:endParaRPr lang="en-US" b="1" dirty="0">
              <a:solidFill>
                <a:srgbClr val="FF0000"/>
              </a:solidFill>
              <a:latin typeface="Comic Sans MS" pitchFamily="66" charset="0"/>
            </a:endParaRPr>
          </a:p>
          <a:p>
            <a:endParaRPr lang="en-US" dirty="0"/>
          </a:p>
        </p:txBody>
      </p:sp>
      <p:pic>
        <p:nvPicPr>
          <p:cNvPr id="3074" name="Picture 2"/>
          <p:cNvPicPr>
            <a:picLocks noChangeAspect="1" noChangeArrowheads="1"/>
          </p:cNvPicPr>
          <p:nvPr/>
        </p:nvPicPr>
        <p:blipFill>
          <a:blip r:embed="rId2"/>
          <a:srcRect/>
          <a:stretch>
            <a:fillRect/>
          </a:stretch>
        </p:blipFill>
        <p:spPr bwMode="auto">
          <a:xfrm>
            <a:off x="3200400" y="4953000"/>
            <a:ext cx="2695575" cy="15811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АУТОНОМИЈА</a:t>
            </a:r>
            <a:endParaRPr lang="en-US" sz="2800" b="1"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buFont typeface="Wingdings" pitchFamily="2" charset="2"/>
              <a:buChar char="v"/>
            </a:pPr>
            <a:r>
              <a:rPr lang="en-US" b="1" dirty="0" err="1">
                <a:solidFill>
                  <a:srgbClr val="0070C0"/>
                </a:solidFill>
                <a:latin typeface="Comic Sans MS" pitchFamily="66" charset="0"/>
              </a:rPr>
              <a:t>Једна</a:t>
            </a:r>
            <a:r>
              <a:rPr lang="en-US" b="1" dirty="0">
                <a:solidFill>
                  <a:srgbClr val="0070C0"/>
                </a:solidFill>
                <a:latin typeface="Comic Sans MS" pitchFamily="66" charset="0"/>
              </a:rPr>
              <a:t> </a:t>
            </a:r>
            <a:r>
              <a:rPr lang="en-US" b="1" dirty="0" err="1">
                <a:solidFill>
                  <a:srgbClr val="0070C0"/>
                </a:solidFill>
                <a:latin typeface="Comic Sans MS" pitchFamily="66" charset="0"/>
              </a:rPr>
              <a:t>од</a:t>
            </a:r>
            <a:r>
              <a:rPr lang="en-US" b="1" dirty="0">
                <a:solidFill>
                  <a:srgbClr val="0070C0"/>
                </a:solidFill>
                <a:latin typeface="Comic Sans MS" pitchFamily="66" charset="0"/>
              </a:rPr>
              <a:t> </a:t>
            </a:r>
            <a:r>
              <a:rPr lang="en-US" b="1" dirty="0" err="1">
                <a:solidFill>
                  <a:srgbClr val="0070C0"/>
                </a:solidFill>
                <a:latin typeface="Comic Sans MS" pitchFamily="66" charset="0"/>
              </a:rPr>
              <a:t>темељних</a:t>
            </a:r>
            <a:r>
              <a:rPr lang="en-US" b="1" dirty="0">
                <a:solidFill>
                  <a:srgbClr val="0070C0"/>
                </a:solidFill>
                <a:latin typeface="Comic Sans MS" pitchFamily="66" charset="0"/>
              </a:rPr>
              <a:t> </a:t>
            </a:r>
            <a:r>
              <a:rPr lang="en-US" b="1" dirty="0" err="1">
                <a:solidFill>
                  <a:srgbClr val="0070C0"/>
                </a:solidFill>
                <a:latin typeface="Comic Sans MS" pitchFamily="66" charset="0"/>
              </a:rPr>
              <a:t>психолошких</a:t>
            </a:r>
            <a:r>
              <a:rPr lang="en-US" b="1" dirty="0">
                <a:solidFill>
                  <a:srgbClr val="0070C0"/>
                </a:solidFill>
                <a:latin typeface="Comic Sans MS" pitchFamily="66" charset="0"/>
              </a:rPr>
              <a:t> </a:t>
            </a:r>
            <a:r>
              <a:rPr lang="en-US" b="1" dirty="0" err="1">
                <a:solidFill>
                  <a:srgbClr val="0070C0"/>
                </a:solidFill>
                <a:latin typeface="Comic Sans MS" pitchFamily="66" charset="0"/>
              </a:rPr>
              <a:t>потреба</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дјетета</a:t>
            </a:r>
            <a:r>
              <a:rPr lang="en-US" b="1" dirty="0">
                <a:solidFill>
                  <a:srgbClr val="0070C0"/>
                </a:solidFill>
                <a:latin typeface="Comic Sans MS" pitchFamily="66" charset="0"/>
              </a:rPr>
              <a:t> </a:t>
            </a:r>
            <a:r>
              <a:rPr lang="en-US" b="1" dirty="0" err="1">
                <a:solidFill>
                  <a:srgbClr val="0070C0"/>
                </a:solidFill>
                <a:latin typeface="Comic Sans MS" pitchFamily="66" charset="0"/>
              </a:rPr>
              <a:t>јесте</a:t>
            </a:r>
            <a:r>
              <a:rPr lang="en-US" b="1" dirty="0">
                <a:solidFill>
                  <a:srgbClr val="0070C0"/>
                </a:solidFill>
                <a:latin typeface="Comic Sans MS" pitchFamily="66" charset="0"/>
              </a:rPr>
              <a:t> </a:t>
            </a:r>
            <a:r>
              <a:rPr lang="en-US" b="1" dirty="0" err="1">
                <a:solidFill>
                  <a:srgbClr val="0070C0"/>
                </a:solidFill>
                <a:latin typeface="Comic Sans MS" pitchFamily="66" charset="0"/>
              </a:rPr>
              <a:t>потреба</a:t>
            </a:r>
            <a:r>
              <a:rPr lang="en-US" b="1" dirty="0">
                <a:solidFill>
                  <a:srgbClr val="0070C0"/>
                </a:solidFill>
                <a:latin typeface="Comic Sans MS" pitchFamily="66" charset="0"/>
              </a:rPr>
              <a:t> </a:t>
            </a:r>
            <a:r>
              <a:rPr lang="en-US" b="1" dirty="0" err="1">
                <a:solidFill>
                  <a:srgbClr val="0070C0"/>
                </a:solidFill>
                <a:latin typeface="Comic Sans MS" pitchFamily="66" charset="0"/>
              </a:rPr>
              <a:t>за</a:t>
            </a:r>
            <a:endParaRPr lang="sr-Cyrl-RS" b="1" dirty="0">
              <a:solidFill>
                <a:srgbClr val="0070C0"/>
              </a:solidFill>
              <a:latin typeface="Comic Sans MS" pitchFamily="66" charset="0"/>
            </a:endParaRPr>
          </a:p>
          <a:p>
            <a:pPr>
              <a:buFontTx/>
              <a:buChar char="-"/>
            </a:pPr>
            <a:r>
              <a:rPr lang="en-US" b="1" dirty="0" err="1">
                <a:solidFill>
                  <a:srgbClr val="FF0000"/>
                </a:solidFill>
                <a:latin typeface="Comic Sans MS" pitchFamily="66" charset="0"/>
              </a:rPr>
              <a:t>аутономијом</a:t>
            </a:r>
            <a:r>
              <a:rPr lang="en-US" b="1" dirty="0">
                <a:solidFill>
                  <a:srgbClr val="FF0000"/>
                </a:solidFill>
                <a:latin typeface="Comic Sans MS" pitchFamily="66" charset="0"/>
              </a:rPr>
              <a:t>, </a:t>
            </a:r>
            <a:endParaRPr lang="sr-Cyrl-RS" b="1" dirty="0">
              <a:solidFill>
                <a:srgbClr val="FF0000"/>
              </a:solidFill>
              <a:latin typeface="Comic Sans MS" pitchFamily="66" charset="0"/>
            </a:endParaRPr>
          </a:p>
          <a:p>
            <a:pPr>
              <a:buFontTx/>
              <a:buChar char="-"/>
            </a:pPr>
            <a:r>
              <a:rPr lang="en-US" b="1" dirty="0" err="1">
                <a:solidFill>
                  <a:srgbClr val="FF0000"/>
                </a:solidFill>
                <a:latin typeface="Comic Sans MS" pitchFamily="66" charset="0"/>
              </a:rPr>
              <a:t>самосталношћу</a:t>
            </a:r>
            <a:r>
              <a:rPr lang="en-US" b="1" dirty="0">
                <a:solidFill>
                  <a:srgbClr val="FF0000"/>
                </a:solidFill>
                <a:latin typeface="Comic Sans MS" pitchFamily="66" charset="0"/>
              </a:rPr>
              <a:t>, </a:t>
            </a:r>
            <a:endParaRPr lang="sr-Cyrl-RS" b="1" dirty="0">
              <a:solidFill>
                <a:srgbClr val="FF0000"/>
              </a:solidFill>
              <a:latin typeface="Comic Sans MS" pitchFamily="66" charset="0"/>
            </a:endParaRPr>
          </a:p>
          <a:p>
            <a:pPr>
              <a:buFontTx/>
              <a:buChar char="-"/>
            </a:pPr>
            <a:r>
              <a:rPr lang="en-US" b="1" dirty="0" err="1">
                <a:solidFill>
                  <a:srgbClr val="FF0000"/>
                </a:solidFill>
                <a:latin typeface="Comic Sans MS" pitchFamily="66" charset="0"/>
              </a:rPr>
              <a:t>уважавањем</a:t>
            </a:r>
            <a:r>
              <a:rPr lang="en-US" b="1" dirty="0">
                <a:solidFill>
                  <a:srgbClr val="FF0000"/>
                </a:solidFill>
                <a:latin typeface="Comic Sans MS" pitchFamily="66" charset="0"/>
              </a:rPr>
              <a:t> </a:t>
            </a:r>
            <a:r>
              <a:rPr lang="sr-Cyrl-RS" b="1" dirty="0">
                <a:solidFill>
                  <a:srgbClr val="FF0000"/>
                </a:solidFill>
                <a:latin typeface="Comic Sans MS" pitchFamily="66" charset="0"/>
              </a:rPr>
              <a:t> и</a:t>
            </a:r>
          </a:p>
          <a:p>
            <a:pPr>
              <a:buFontTx/>
              <a:buChar char="-"/>
            </a:pPr>
            <a:r>
              <a:rPr lang="en-US" b="1" dirty="0" err="1">
                <a:solidFill>
                  <a:srgbClr val="FF0000"/>
                </a:solidFill>
                <a:latin typeface="Comic Sans MS" pitchFamily="66" charset="0"/>
              </a:rPr>
              <a:t>слободом</a:t>
            </a:r>
            <a:r>
              <a:rPr lang="en-US" b="1" dirty="0">
                <a:solidFill>
                  <a:srgbClr val="FF0000"/>
                </a:solidFill>
                <a:latin typeface="Comic Sans MS" pitchFamily="66" charset="0"/>
              </a:rPr>
              <a:t> </a:t>
            </a:r>
            <a:r>
              <a:rPr lang="en-US" b="1" dirty="0" err="1">
                <a:solidFill>
                  <a:srgbClr val="FF0000"/>
                </a:solidFill>
                <a:latin typeface="Comic Sans MS" pitchFamily="66" charset="0"/>
              </a:rPr>
              <a:t>избора</a:t>
            </a:r>
            <a:r>
              <a:rPr lang="en-US" b="1" dirty="0">
                <a:solidFill>
                  <a:srgbClr val="FF0000"/>
                </a:solidFill>
                <a:latin typeface="Comic Sans MS" pitchFamily="66" charset="0"/>
              </a:rPr>
              <a:t>. </a:t>
            </a:r>
            <a:endParaRPr lang="sr-Cyrl-RS" b="1" dirty="0">
              <a:solidFill>
                <a:srgbClr val="FF0000"/>
              </a:solidFill>
              <a:latin typeface="Comic Sans MS" pitchFamily="66" charset="0"/>
            </a:endParaRPr>
          </a:p>
          <a:p>
            <a:pPr>
              <a:buFont typeface="Wingdings" pitchFamily="2" charset="2"/>
              <a:buChar char="v"/>
            </a:pPr>
            <a:r>
              <a:rPr lang="en-US" b="1" dirty="0" err="1">
                <a:solidFill>
                  <a:srgbClr val="0070C0"/>
                </a:solidFill>
                <a:latin typeface="Comic Sans MS" pitchFamily="66" charset="0"/>
              </a:rPr>
              <a:t>Ову</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дјететову</a:t>
            </a:r>
            <a:r>
              <a:rPr lang="en-US" b="1" dirty="0">
                <a:solidFill>
                  <a:srgbClr val="0070C0"/>
                </a:solidFill>
                <a:latin typeface="Comic Sans MS" pitchFamily="66" charset="0"/>
              </a:rPr>
              <a:t> </a:t>
            </a:r>
            <a:r>
              <a:rPr lang="en-US" b="1" dirty="0" err="1">
                <a:solidFill>
                  <a:srgbClr val="0070C0"/>
                </a:solidFill>
                <a:latin typeface="Comic Sans MS" pitchFamily="66" charset="0"/>
              </a:rPr>
              <a:t>потребу</a:t>
            </a:r>
            <a:r>
              <a:rPr lang="en-US" b="1" dirty="0">
                <a:solidFill>
                  <a:srgbClr val="0070C0"/>
                </a:solidFill>
                <a:latin typeface="Comic Sans MS" pitchFamily="66" charset="0"/>
              </a:rPr>
              <a:t> </a:t>
            </a:r>
            <a:r>
              <a:rPr lang="en-US" b="1" dirty="0" err="1">
                <a:solidFill>
                  <a:srgbClr val="0070C0"/>
                </a:solidFill>
                <a:latin typeface="Comic Sans MS" pitchFamily="66" charset="0"/>
              </a:rPr>
              <a:t>родитељ</a:t>
            </a:r>
            <a:r>
              <a:rPr lang="en-US" b="1" dirty="0">
                <a:solidFill>
                  <a:srgbClr val="0070C0"/>
                </a:solidFill>
                <a:latin typeface="Comic Sans MS" pitchFamily="66" charset="0"/>
              </a:rPr>
              <a:t> </a:t>
            </a:r>
            <a:r>
              <a:rPr lang="en-US" b="1" dirty="0" err="1">
                <a:solidFill>
                  <a:srgbClr val="0070C0"/>
                </a:solidFill>
                <a:latin typeface="Comic Sans MS" pitchFamily="66" charset="0"/>
              </a:rPr>
              <a:t>може</a:t>
            </a:r>
            <a:r>
              <a:rPr lang="en-US" b="1" dirty="0">
                <a:solidFill>
                  <a:srgbClr val="0070C0"/>
                </a:solidFill>
                <a:latin typeface="Comic Sans MS" pitchFamily="66" charset="0"/>
              </a:rPr>
              <a:t> </a:t>
            </a:r>
            <a:r>
              <a:rPr lang="en-US" b="1" dirty="0" err="1">
                <a:solidFill>
                  <a:srgbClr val="0070C0"/>
                </a:solidFill>
                <a:latin typeface="Comic Sans MS" pitchFamily="66" charset="0"/>
              </a:rPr>
              <a:t>подржати</a:t>
            </a:r>
            <a:r>
              <a:rPr lang="en-US" b="1" dirty="0">
                <a:solidFill>
                  <a:srgbClr val="0070C0"/>
                </a:solidFill>
                <a:latin typeface="Comic Sans MS" pitchFamily="66" charset="0"/>
              </a:rPr>
              <a:t> </a:t>
            </a:r>
            <a:r>
              <a:rPr lang="en-US" b="1" dirty="0" err="1">
                <a:solidFill>
                  <a:srgbClr val="0070C0"/>
                </a:solidFill>
                <a:latin typeface="Comic Sans MS" pitchFamily="66" charset="0"/>
              </a:rPr>
              <a:t>тако</a:t>
            </a:r>
            <a:r>
              <a:rPr lang="en-US" b="1" dirty="0">
                <a:solidFill>
                  <a:srgbClr val="0070C0"/>
                </a:solidFill>
                <a:latin typeface="Comic Sans MS" pitchFamily="66" charset="0"/>
              </a:rPr>
              <a:t> </a:t>
            </a:r>
            <a:r>
              <a:rPr lang="en-US" b="1" dirty="0" err="1">
                <a:solidFill>
                  <a:srgbClr val="0070C0"/>
                </a:solidFill>
                <a:latin typeface="Comic Sans MS" pitchFamily="66" charset="0"/>
              </a:rPr>
              <a:t>што</a:t>
            </a:r>
            <a:r>
              <a:rPr lang="en-US" b="1" dirty="0">
                <a:solidFill>
                  <a:srgbClr val="0070C0"/>
                </a:solidFill>
                <a:latin typeface="Comic Sans MS" pitchFamily="66" charset="0"/>
              </a:rPr>
              <a:t> </a:t>
            </a:r>
            <a:r>
              <a:rPr lang="en-US" b="1" dirty="0" err="1">
                <a:solidFill>
                  <a:srgbClr val="0070C0"/>
                </a:solidFill>
                <a:latin typeface="Comic Sans MS" pitchFamily="66" charset="0"/>
              </a:rPr>
              <a:t>ће</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дјетету</a:t>
            </a:r>
            <a:r>
              <a:rPr lang="en-US" b="1" dirty="0">
                <a:solidFill>
                  <a:srgbClr val="0070C0"/>
                </a:solidFill>
                <a:latin typeface="Comic Sans MS" pitchFamily="66" charset="0"/>
              </a:rPr>
              <a:t> </a:t>
            </a:r>
            <a:r>
              <a:rPr lang="en-US" b="1" dirty="0" err="1">
                <a:solidFill>
                  <a:srgbClr val="0070C0"/>
                </a:solidFill>
                <a:latin typeface="Comic Sans MS" pitchFamily="66" charset="0"/>
              </a:rPr>
              <a:t>пружити</a:t>
            </a:r>
            <a:r>
              <a:rPr lang="en-US" b="1" dirty="0">
                <a:solidFill>
                  <a:srgbClr val="0070C0"/>
                </a:solidFill>
                <a:latin typeface="Comic Sans MS" pitchFamily="66" charset="0"/>
              </a:rPr>
              <a:t> </a:t>
            </a:r>
            <a:r>
              <a:rPr lang="en-US" b="1" dirty="0" err="1">
                <a:solidFill>
                  <a:srgbClr val="0070C0"/>
                </a:solidFill>
                <a:latin typeface="Comic Sans MS" pitchFamily="66" charset="0"/>
              </a:rPr>
              <a:t>прилику</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бира</a:t>
            </a:r>
            <a:r>
              <a:rPr lang="en-US" b="1" dirty="0">
                <a:solidFill>
                  <a:srgbClr val="0070C0"/>
                </a:solidFill>
                <a:latin typeface="Comic Sans MS" pitchFamily="66" charset="0"/>
              </a:rPr>
              <a:t> (у </a:t>
            </a:r>
            <a:r>
              <a:rPr lang="en-US" b="1" dirty="0" err="1">
                <a:solidFill>
                  <a:srgbClr val="0070C0"/>
                </a:solidFill>
                <a:latin typeface="Comic Sans MS" pitchFamily="66" charset="0"/>
              </a:rPr>
              <a:t>складу</a:t>
            </a:r>
            <a:r>
              <a:rPr lang="en-US" b="1" dirty="0">
                <a:solidFill>
                  <a:srgbClr val="0070C0"/>
                </a:solidFill>
                <a:latin typeface="Comic Sans MS" pitchFamily="66" charset="0"/>
              </a:rPr>
              <a:t> </a:t>
            </a:r>
            <a:r>
              <a:rPr lang="en-US" b="1" dirty="0" err="1">
                <a:solidFill>
                  <a:srgbClr val="0070C0"/>
                </a:solidFill>
                <a:latin typeface="Comic Sans MS" pitchFamily="66" charset="0"/>
              </a:rPr>
              <a:t>са</a:t>
            </a:r>
            <a:r>
              <a:rPr lang="en-US" b="1" dirty="0">
                <a:solidFill>
                  <a:srgbClr val="0070C0"/>
                </a:solidFill>
                <a:latin typeface="Comic Sans MS" pitchFamily="66" charset="0"/>
              </a:rPr>
              <a:t> </a:t>
            </a:r>
            <a:r>
              <a:rPr lang="en-US" b="1" dirty="0" err="1">
                <a:solidFill>
                  <a:srgbClr val="0070C0"/>
                </a:solidFill>
                <a:latin typeface="Comic Sans MS" pitchFamily="66" charset="0"/>
              </a:rPr>
              <a:t>узрастом</a:t>
            </a:r>
            <a:r>
              <a:rPr lang="en-US" b="1" dirty="0">
                <a:solidFill>
                  <a:srgbClr val="0070C0"/>
                </a:solidFill>
                <a:latin typeface="Comic Sans MS" pitchFamily="66" charset="0"/>
              </a:rPr>
              <a:t>), </a:t>
            </a:r>
            <a:r>
              <a:rPr lang="en-US" b="1" dirty="0" err="1">
                <a:solidFill>
                  <a:srgbClr val="0070C0"/>
                </a:solidFill>
                <a:latin typeface="Comic Sans MS" pitchFamily="66" charset="0"/>
              </a:rPr>
              <a:t>подупирањем</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дјететових</a:t>
            </a:r>
            <a:r>
              <a:rPr lang="en-US" b="1" dirty="0">
                <a:solidFill>
                  <a:srgbClr val="0070C0"/>
                </a:solidFill>
                <a:latin typeface="Comic Sans MS" pitchFamily="66" charset="0"/>
              </a:rPr>
              <a:t> </a:t>
            </a:r>
            <a:r>
              <a:rPr lang="en-US" b="1" dirty="0" err="1">
                <a:solidFill>
                  <a:srgbClr val="0070C0"/>
                </a:solidFill>
                <a:latin typeface="Comic Sans MS" pitchFamily="66" charset="0"/>
              </a:rPr>
              <a:t>иницијатива</a:t>
            </a:r>
            <a:r>
              <a:rPr lang="en-US" b="1" dirty="0">
                <a:solidFill>
                  <a:srgbClr val="0070C0"/>
                </a:solidFill>
                <a:latin typeface="Comic Sans MS" pitchFamily="66" charset="0"/>
              </a:rPr>
              <a:t> и </a:t>
            </a:r>
            <a:r>
              <a:rPr lang="en-US" b="1" dirty="0" err="1">
                <a:solidFill>
                  <a:srgbClr val="0070C0"/>
                </a:solidFill>
                <a:latin typeface="Comic Sans MS" pitchFamily="66" charset="0"/>
              </a:rPr>
              <a:t>оснаживање</a:t>
            </a:r>
            <a:r>
              <a:rPr lang="sr-Cyrl-BA" b="1" dirty="0">
                <a:solidFill>
                  <a:srgbClr val="0070C0"/>
                </a:solidFill>
                <a:latin typeface="Comic Sans MS" pitchFamily="66" charset="0"/>
              </a:rPr>
              <a:t>м</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дјетета</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a:t>
            </a:r>
            <a:r>
              <a:rPr lang="en-US" b="1" dirty="0">
                <a:solidFill>
                  <a:srgbClr val="0070C0"/>
                </a:solidFill>
                <a:latin typeface="Comic Sans MS" pitchFamily="66" charset="0"/>
              </a:rPr>
              <a:t> </a:t>
            </a:r>
            <a:r>
              <a:rPr lang="en-US" b="1" dirty="0" err="1">
                <a:solidFill>
                  <a:srgbClr val="0070C0"/>
                </a:solidFill>
                <a:latin typeface="Comic Sans MS" pitchFamily="66" charset="0"/>
              </a:rPr>
              <a:t>рјешава</a:t>
            </a:r>
            <a:r>
              <a:rPr lang="en-US" b="1" dirty="0">
                <a:solidFill>
                  <a:srgbClr val="0070C0"/>
                </a:solidFill>
                <a:latin typeface="Comic Sans MS" pitchFamily="66" charset="0"/>
              </a:rPr>
              <a:t> </a:t>
            </a:r>
            <a:r>
              <a:rPr lang="en-US" b="1" dirty="0" err="1">
                <a:solidFill>
                  <a:srgbClr val="0070C0"/>
                </a:solidFill>
                <a:latin typeface="Comic Sans MS" pitchFamily="66" charset="0"/>
              </a:rPr>
              <a:t>своје</a:t>
            </a:r>
            <a:r>
              <a:rPr lang="en-US" b="1" dirty="0">
                <a:solidFill>
                  <a:srgbClr val="0070C0"/>
                </a:solidFill>
                <a:latin typeface="Comic Sans MS" pitchFamily="66" charset="0"/>
              </a:rPr>
              <a:t> </a:t>
            </a:r>
            <a:r>
              <a:rPr lang="en-US" b="1" dirty="0" err="1">
                <a:solidFill>
                  <a:srgbClr val="0070C0"/>
                </a:solidFill>
                <a:latin typeface="Comic Sans MS" pitchFamily="66" charset="0"/>
              </a:rPr>
              <a:t>проблеме</a:t>
            </a:r>
            <a:r>
              <a:rPr lang="en-US" b="1" dirty="0">
                <a:solidFill>
                  <a:srgbClr val="0070C0"/>
                </a:solidFill>
                <a:latin typeface="Comic Sans MS" pitchFamily="66" charset="0"/>
              </a:rPr>
              <a:t>, </a:t>
            </a:r>
            <a:r>
              <a:rPr lang="en-US" b="1" dirty="0" err="1">
                <a:solidFill>
                  <a:srgbClr val="0070C0"/>
                </a:solidFill>
                <a:latin typeface="Comic Sans MS" pitchFamily="66" charset="0"/>
              </a:rPr>
              <a:t>уз</a:t>
            </a:r>
            <a:r>
              <a:rPr lang="en-US" b="1" dirty="0">
                <a:solidFill>
                  <a:srgbClr val="0070C0"/>
                </a:solidFill>
                <a:latin typeface="Comic Sans MS" pitchFamily="66" charset="0"/>
              </a:rPr>
              <a:t> </a:t>
            </a:r>
            <a:r>
              <a:rPr lang="en-US" b="1" dirty="0" err="1">
                <a:solidFill>
                  <a:srgbClr val="0070C0"/>
                </a:solidFill>
                <a:latin typeface="Comic Sans MS" pitchFamily="66" charset="0"/>
              </a:rPr>
              <a:t>давање</a:t>
            </a:r>
            <a:r>
              <a:rPr lang="en-US" b="1" dirty="0">
                <a:solidFill>
                  <a:srgbClr val="0070C0"/>
                </a:solidFill>
                <a:latin typeface="Comic Sans MS" pitchFamily="66" charset="0"/>
              </a:rPr>
              <a:t> </a:t>
            </a:r>
            <a:r>
              <a:rPr lang="en-US" b="1" dirty="0" err="1">
                <a:solidFill>
                  <a:srgbClr val="0070C0"/>
                </a:solidFill>
                <a:latin typeface="Comic Sans MS" pitchFamily="66" charset="0"/>
              </a:rPr>
              <a:t>прилике</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дијете</a:t>
            </a:r>
            <a:r>
              <a:rPr lang="en-US" b="1" dirty="0">
                <a:solidFill>
                  <a:srgbClr val="0070C0"/>
                </a:solidFill>
                <a:latin typeface="Comic Sans MS" pitchFamily="66" charset="0"/>
              </a:rPr>
              <a:t> </a:t>
            </a:r>
            <a:r>
              <a:rPr lang="en-US" b="1" dirty="0" err="1">
                <a:solidFill>
                  <a:srgbClr val="0070C0"/>
                </a:solidFill>
                <a:latin typeface="Comic Sans MS" pitchFamily="66" charset="0"/>
              </a:rPr>
              <a:t>погријеши</a:t>
            </a:r>
            <a:r>
              <a:rPr lang="en-US" b="1" dirty="0">
                <a:solidFill>
                  <a:srgbClr val="0070C0"/>
                </a:solidFill>
                <a:latin typeface="Comic Sans MS" pitchFamily="66" charset="0"/>
              </a:rPr>
              <a:t> и </a:t>
            </a:r>
            <a:r>
              <a:rPr lang="en-US" b="1" dirty="0" err="1">
                <a:solidFill>
                  <a:srgbClr val="0070C0"/>
                </a:solidFill>
                <a:latin typeface="Comic Sans MS" pitchFamily="66" charset="0"/>
              </a:rPr>
              <a:t>из</a:t>
            </a:r>
            <a:r>
              <a:rPr lang="en-US" b="1" dirty="0">
                <a:solidFill>
                  <a:srgbClr val="0070C0"/>
                </a:solidFill>
                <a:latin typeface="Comic Sans MS" pitchFamily="66" charset="0"/>
              </a:rPr>
              <a:t> </a:t>
            </a:r>
            <a:r>
              <a:rPr lang="en-US" b="1" dirty="0" err="1">
                <a:solidFill>
                  <a:srgbClr val="0070C0"/>
                </a:solidFill>
                <a:latin typeface="Comic Sans MS" pitchFamily="66" charset="0"/>
              </a:rPr>
              <a:t>сопствене</a:t>
            </a:r>
            <a:r>
              <a:rPr lang="en-US" b="1" dirty="0">
                <a:solidFill>
                  <a:srgbClr val="0070C0"/>
                </a:solidFill>
                <a:latin typeface="Comic Sans MS" pitchFamily="66" charset="0"/>
              </a:rPr>
              <a:t> </a:t>
            </a:r>
            <a:r>
              <a:rPr lang="en-US" b="1" dirty="0" err="1">
                <a:solidFill>
                  <a:srgbClr val="0070C0"/>
                </a:solidFill>
                <a:latin typeface="Comic Sans MS" pitchFamily="66" charset="0"/>
              </a:rPr>
              <a:t>грешке</a:t>
            </a:r>
            <a:r>
              <a:rPr lang="en-US" b="1" dirty="0">
                <a:solidFill>
                  <a:srgbClr val="0070C0"/>
                </a:solidFill>
                <a:latin typeface="Comic Sans MS" pitchFamily="66" charset="0"/>
              </a:rPr>
              <a:t> </a:t>
            </a:r>
            <a:r>
              <a:rPr lang="en-US" b="1" dirty="0" err="1">
                <a:solidFill>
                  <a:srgbClr val="0070C0"/>
                </a:solidFill>
                <a:latin typeface="Comic Sans MS" pitchFamily="66" charset="0"/>
              </a:rPr>
              <a:t>научи</a:t>
            </a:r>
            <a:r>
              <a:rPr lang="en-US" b="1" dirty="0">
                <a:solidFill>
                  <a:srgbClr val="0070C0"/>
                </a:solidFill>
                <a:latin typeface="Comic Sans MS" pitchFamily="66" charset="0"/>
              </a:rPr>
              <a:t> </a:t>
            </a:r>
            <a:r>
              <a:rPr lang="en-US" b="1" dirty="0" err="1">
                <a:solidFill>
                  <a:srgbClr val="0070C0"/>
                </a:solidFill>
                <a:latin typeface="Comic Sans MS" pitchFamily="66" charset="0"/>
              </a:rPr>
              <a:t>лекцију</a:t>
            </a:r>
            <a:r>
              <a:rPr lang="en-US" b="1" dirty="0">
                <a:solidFill>
                  <a:srgbClr val="0070C0"/>
                </a:solidFill>
                <a:latin typeface="Comic Sans MS" pitchFamily="66" charset="0"/>
              </a:rPr>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ПОСТЕПЕНО “ОСВАЈАЊЕ” САМОСТАЛНОСТИ</a:t>
            </a:r>
            <a:endParaRPr lang="en-US" sz="2800" b="1"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buFont typeface="Wingdings" pitchFamily="2" charset="2"/>
              <a:buChar char="v"/>
            </a:pPr>
            <a:r>
              <a:rPr lang="en-US" b="1" dirty="0" err="1">
                <a:solidFill>
                  <a:srgbClr val="0070C0"/>
                </a:solidFill>
                <a:latin typeface="Comic Sans MS" pitchFamily="66" charset="0"/>
              </a:rPr>
              <a:t>Аутономија</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дјетета</a:t>
            </a:r>
            <a:r>
              <a:rPr lang="en-US" b="1" dirty="0">
                <a:solidFill>
                  <a:srgbClr val="0070C0"/>
                </a:solidFill>
                <a:latin typeface="Comic Sans MS" pitchFamily="66" charset="0"/>
              </a:rPr>
              <a:t> </a:t>
            </a:r>
            <a:r>
              <a:rPr lang="en-US" b="1" dirty="0" err="1">
                <a:solidFill>
                  <a:srgbClr val="0070C0"/>
                </a:solidFill>
                <a:latin typeface="Comic Sans MS" pitchFamily="66" charset="0"/>
              </a:rPr>
              <a:t>подразумијева</a:t>
            </a:r>
            <a:r>
              <a:rPr lang="en-US" b="1" dirty="0">
                <a:solidFill>
                  <a:srgbClr val="0070C0"/>
                </a:solidFill>
                <a:latin typeface="Comic Sans MS" pitchFamily="66" charset="0"/>
              </a:rPr>
              <a:t> </a:t>
            </a:r>
            <a:r>
              <a:rPr lang="en-US" b="1" dirty="0" err="1">
                <a:solidFill>
                  <a:srgbClr val="0070C0"/>
                </a:solidFill>
                <a:latin typeface="Comic Sans MS" pitchFamily="66" charset="0"/>
              </a:rPr>
              <a:t>повјерење</a:t>
            </a:r>
            <a:r>
              <a:rPr lang="en-US" b="1" dirty="0">
                <a:solidFill>
                  <a:srgbClr val="0070C0"/>
                </a:solidFill>
                <a:latin typeface="Comic Sans MS" pitchFamily="66" charset="0"/>
              </a:rPr>
              <a:t> у </a:t>
            </a:r>
            <a:r>
              <a:rPr lang="en-US" b="1" dirty="0" err="1">
                <a:solidFill>
                  <a:srgbClr val="0070C0"/>
                </a:solidFill>
                <a:latin typeface="Comic Sans MS" pitchFamily="66" charset="0"/>
              </a:rPr>
              <a:t>сопствене</a:t>
            </a:r>
            <a:r>
              <a:rPr lang="en-US" b="1" dirty="0">
                <a:solidFill>
                  <a:srgbClr val="0070C0"/>
                </a:solidFill>
                <a:latin typeface="Comic Sans MS" pitchFamily="66" charset="0"/>
              </a:rPr>
              <a:t> </a:t>
            </a:r>
            <a:r>
              <a:rPr lang="en-US" b="1" dirty="0" err="1">
                <a:solidFill>
                  <a:srgbClr val="0070C0"/>
                </a:solidFill>
                <a:latin typeface="Comic Sans MS" pitchFamily="66" charset="0"/>
              </a:rPr>
              <a:t>снаге</a:t>
            </a:r>
            <a:r>
              <a:rPr lang="en-US" b="1" dirty="0">
                <a:solidFill>
                  <a:srgbClr val="0070C0"/>
                </a:solidFill>
                <a:latin typeface="Comic Sans MS" pitchFamily="66" charset="0"/>
              </a:rPr>
              <a:t>, </a:t>
            </a:r>
            <a:r>
              <a:rPr lang="en-US" b="1" dirty="0" err="1">
                <a:solidFill>
                  <a:srgbClr val="0070C0"/>
                </a:solidFill>
                <a:latin typeface="Comic Sans MS" pitchFamily="66" charset="0"/>
              </a:rPr>
              <a:t>одређену</a:t>
            </a:r>
            <a:r>
              <a:rPr lang="en-US" b="1" dirty="0">
                <a:solidFill>
                  <a:srgbClr val="0070C0"/>
                </a:solidFill>
                <a:latin typeface="Comic Sans MS" pitchFamily="66" charset="0"/>
              </a:rPr>
              <a:t> </a:t>
            </a:r>
            <a:r>
              <a:rPr lang="en-US" b="1" dirty="0" err="1">
                <a:solidFill>
                  <a:srgbClr val="0070C0"/>
                </a:solidFill>
                <a:latin typeface="Comic Sans MS" pitchFamily="66" charset="0"/>
              </a:rPr>
              <a:t>дозу</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самопоуздања</a:t>
            </a:r>
            <a:r>
              <a:rPr lang="en-US" b="1" dirty="0">
                <a:solidFill>
                  <a:srgbClr val="0070C0"/>
                </a:solidFill>
                <a:latin typeface="Comic Sans MS" pitchFamily="66" charset="0"/>
              </a:rPr>
              <a:t>, </a:t>
            </a:r>
            <a:r>
              <a:rPr lang="en-US" b="1" dirty="0" err="1">
                <a:solidFill>
                  <a:srgbClr val="0070C0"/>
                </a:solidFill>
                <a:latin typeface="Comic Sans MS" pitchFamily="66" charset="0"/>
              </a:rPr>
              <a:t>што</a:t>
            </a:r>
            <a:r>
              <a:rPr lang="en-US" b="1" dirty="0">
                <a:solidFill>
                  <a:srgbClr val="0070C0"/>
                </a:solidFill>
                <a:latin typeface="Comic Sans MS" pitchFamily="66" charset="0"/>
              </a:rPr>
              <a:t> </a:t>
            </a:r>
            <a:r>
              <a:rPr lang="en-US" b="1" dirty="0" err="1">
                <a:solidFill>
                  <a:srgbClr val="0070C0"/>
                </a:solidFill>
                <a:latin typeface="Comic Sans MS" pitchFamily="66" charset="0"/>
              </a:rPr>
              <a:t>му</a:t>
            </a:r>
            <a:r>
              <a:rPr lang="en-US" b="1" dirty="0">
                <a:solidFill>
                  <a:srgbClr val="0070C0"/>
                </a:solidFill>
                <a:latin typeface="Comic Sans MS" pitchFamily="66" charset="0"/>
              </a:rPr>
              <a:t> </a:t>
            </a:r>
            <a:r>
              <a:rPr lang="en-US" b="1" dirty="0" err="1">
                <a:solidFill>
                  <a:srgbClr val="0070C0"/>
                </a:solidFill>
                <a:latin typeface="Comic Sans MS" pitchFamily="66" charset="0"/>
              </a:rPr>
              <a:t>омогућава</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већину</a:t>
            </a:r>
            <a:r>
              <a:rPr lang="en-US" b="1" dirty="0">
                <a:solidFill>
                  <a:srgbClr val="0070C0"/>
                </a:solidFill>
                <a:latin typeface="Comic Sans MS" pitchFamily="66" charset="0"/>
              </a:rPr>
              <a:t> </a:t>
            </a:r>
            <a:r>
              <a:rPr lang="en-US" b="1" dirty="0" err="1">
                <a:solidFill>
                  <a:srgbClr val="0070C0"/>
                </a:solidFill>
                <a:latin typeface="Comic Sans MS" pitchFamily="66" charset="0"/>
              </a:rPr>
              <a:t>радњи</a:t>
            </a:r>
            <a:r>
              <a:rPr lang="en-US" b="1" dirty="0">
                <a:solidFill>
                  <a:srgbClr val="0070C0"/>
                </a:solidFill>
                <a:latin typeface="Comic Sans MS" pitchFamily="66" charset="0"/>
              </a:rPr>
              <a:t> у </a:t>
            </a:r>
            <a:r>
              <a:rPr lang="en-US" b="1" dirty="0" err="1">
                <a:solidFill>
                  <a:srgbClr val="0070C0"/>
                </a:solidFill>
                <a:latin typeface="Comic Sans MS" pitchFamily="66" charset="0"/>
              </a:rPr>
              <a:t>свакодневном</a:t>
            </a:r>
            <a:r>
              <a:rPr lang="en-US" b="1" dirty="0">
                <a:solidFill>
                  <a:srgbClr val="0070C0"/>
                </a:solidFill>
                <a:latin typeface="Comic Sans MS" pitchFamily="66" charset="0"/>
              </a:rPr>
              <a:t> </a:t>
            </a:r>
            <a:r>
              <a:rPr lang="en-US" b="1" dirty="0" err="1">
                <a:solidFill>
                  <a:srgbClr val="0070C0"/>
                </a:solidFill>
                <a:latin typeface="Comic Sans MS" pitchFamily="66" charset="0"/>
              </a:rPr>
              <a:t>животу</a:t>
            </a:r>
            <a:r>
              <a:rPr lang="en-US" b="1" dirty="0">
                <a:solidFill>
                  <a:srgbClr val="0070C0"/>
                </a:solidFill>
                <a:latin typeface="Comic Sans MS" pitchFamily="66" charset="0"/>
              </a:rPr>
              <a:t> </a:t>
            </a:r>
            <a:r>
              <a:rPr lang="en-US" b="1" dirty="0" err="1">
                <a:solidFill>
                  <a:srgbClr val="0070C0"/>
                </a:solidFill>
                <a:latin typeface="Comic Sans MS" pitchFamily="66" charset="0"/>
              </a:rPr>
              <a:t>обавља</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самостално</a:t>
            </a:r>
            <a:r>
              <a:rPr lang="en-US" b="1" dirty="0">
                <a:solidFill>
                  <a:srgbClr val="0070C0"/>
                </a:solidFill>
                <a:latin typeface="Comic Sans MS" pitchFamily="66" charset="0"/>
              </a:rPr>
              <a:t>, </a:t>
            </a:r>
            <a:r>
              <a:rPr lang="en-US" b="1" dirty="0" err="1">
                <a:solidFill>
                  <a:srgbClr val="0070C0"/>
                </a:solidFill>
                <a:latin typeface="Comic Sans MS" pitchFamily="66" charset="0"/>
              </a:rPr>
              <a:t>иако</a:t>
            </a:r>
            <a:r>
              <a:rPr lang="en-US" b="1" dirty="0">
                <a:solidFill>
                  <a:srgbClr val="0070C0"/>
                </a:solidFill>
                <a:latin typeface="Comic Sans MS" pitchFamily="66" charset="0"/>
              </a:rPr>
              <a:t> </a:t>
            </a:r>
            <a:r>
              <a:rPr lang="en-US" b="1" dirty="0" err="1">
                <a:solidFill>
                  <a:srgbClr val="0070C0"/>
                </a:solidFill>
                <a:latin typeface="Comic Sans MS" pitchFamily="66" charset="0"/>
              </a:rPr>
              <a:t>му</a:t>
            </a:r>
            <a:r>
              <a:rPr lang="en-US" b="1" dirty="0">
                <a:solidFill>
                  <a:srgbClr val="0070C0"/>
                </a:solidFill>
                <a:latin typeface="Comic Sans MS" pitchFamily="66" charset="0"/>
              </a:rPr>
              <a:t> </a:t>
            </a:r>
            <a:r>
              <a:rPr lang="en-US" b="1" dirty="0" err="1">
                <a:solidFill>
                  <a:srgbClr val="0070C0"/>
                </a:solidFill>
                <a:latin typeface="Comic Sans MS" pitchFamily="66" charset="0"/>
              </a:rPr>
              <a:t>за</a:t>
            </a:r>
            <a:r>
              <a:rPr lang="en-US" b="1" dirty="0">
                <a:solidFill>
                  <a:srgbClr val="0070C0"/>
                </a:solidFill>
                <a:latin typeface="Comic Sans MS" pitchFamily="66" charset="0"/>
              </a:rPr>
              <a:t> </a:t>
            </a:r>
            <a:r>
              <a:rPr lang="en-US" b="1" dirty="0" err="1">
                <a:solidFill>
                  <a:srgbClr val="0070C0"/>
                </a:solidFill>
                <a:latin typeface="Comic Sans MS" pitchFamily="66" charset="0"/>
              </a:rPr>
              <a:t>правилан</a:t>
            </a:r>
            <a:r>
              <a:rPr lang="en-US" b="1" dirty="0">
                <a:solidFill>
                  <a:srgbClr val="0070C0"/>
                </a:solidFill>
                <a:latin typeface="Comic Sans MS" pitchFamily="66" charset="0"/>
              </a:rPr>
              <a:t> </a:t>
            </a:r>
            <a:r>
              <a:rPr lang="en-US" b="1" dirty="0" err="1">
                <a:solidFill>
                  <a:srgbClr val="0070C0"/>
                </a:solidFill>
                <a:latin typeface="Comic Sans MS" pitchFamily="66" charset="0"/>
              </a:rPr>
              <a:t>раст</a:t>
            </a:r>
            <a:r>
              <a:rPr lang="en-US" b="1" dirty="0">
                <a:solidFill>
                  <a:srgbClr val="0070C0"/>
                </a:solidFill>
                <a:latin typeface="Comic Sans MS" pitchFamily="66" charset="0"/>
              </a:rPr>
              <a:t> и </a:t>
            </a:r>
            <a:r>
              <a:rPr lang="en-US" b="1" dirty="0" err="1">
                <a:solidFill>
                  <a:srgbClr val="0070C0"/>
                </a:solidFill>
                <a:latin typeface="Comic Sans MS" pitchFamily="66" charset="0"/>
              </a:rPr>
              <a:t>развој</a:t>
            </a:r>
            <a:r>
              <a:rPr lang="en-US" b="1" dirty="0">
                <a:solidFill>
                  <a:srgbClr val="0070C0"/>
                </a:solidFill>
                <a:latin typeface="Comic Sans MS" pitchFamily="66" charset="0"/>
              </a:rPr>
              <a:t> и </a:t>
            </a:r>
            <a:r>
              <a:rPr lang="en-US" b="1" dirty="0" err="1">
                <a:solidFill>
                  <a:srgbClr val="0070C0"/>
                </a:solidFill>
                <a:latin typeface="Comic Sans MS" pitchFamily="66" charset="0"/>
              </a:rPr>
              <a:t>даље</a:t>
            </a:r>
            <a:r>
              <a:rPr lang="en-US" b="1" dirty="0">
                <a:solidFill>
                  <a:srgbClr val="0070C0"/>
                </a:solidFill>
                <a:latin typeface="Comic Sans MS" pitchFamily="66" charset="0"/>
              </a:rPr>
              <a:t> </a:t>
            </a:r>
            <a:r>
              <a:rPr lang="en-US" b="1" dirty="0" err="1">
                <a:solidFill>
                  <a:srgbClr val="0070C0"/>
                </a:solidFill>
                <a:latin typeface="Comic Sans MS" pitchFamily="66" charset="0"/>
              </a:rPr>
              <a:t>треба</a:t>
            </a:r>
            <a:r>
              <a:rPr lang="en-US" b="1" dirty="0">
                <a:solidFill>
                  <a:srgbClr val="0070C0"/>
                </a:solidFill>
                <a:latin typeface="Comic Sans MS" pitchFamily="66" charset="0"/>
              </a:rPr>
              <a:t> </a:t>
            </a:r>
            <a:r>
              <a:rPr lang="en-US" b="1" dirty="0" err="1">
                <a:solidFill>
                  <a:srgbClr val="0070C0"/>
                </a:solidFill>
                <a:latin typeface="Comic Sans MS" pitchFamily="66" charset="0"/>
              </a:rPr>
              <a:t>брига</a:t>
            </a:r>
            <a:r>
              <a:rPr lang="en-US" b="1" dirty="0">
                <a:solidFill>
                  <a:srgbClr val="0070C0"/>
                </a:solidFill>
                <a:latin typeface="Comic Sans MS" pitchFamily="66" charset="0"/>
              </a:rPr>
              <a:t> </a:t>
            </a:r>
            <a:r>
              <a:rPr lang="sr-Cyrl-RS" b="1" dirty="0">
                <a:solidFill>
                  <a:srgbClr val="0070C0"/>
                </a:solidFill>
                <a:latin typeface="Comic Sans MS" pitchFamily="66" charset="0"/>
              </a:rPr>
              <a:t>и подршка </a:t>
            </a:r>
            <a:r>
              <a:rPr lang="en-US" b="1" dirty="0" err="1">
                <a:solidFill>
                  <a:srgbClr val="0070C0"/>
                </a:solidFill>
                <a:latin typeface="Comic Sans MS" pitchFamily="66" charset="0"/>
              </a:rPr>
              <a:t>одраслих</a:t>
            </a:r>
            <a:r>
              <a:rPr lang="en-US" b="1" dirty="0">
                <a:solidFill>
                  <a:srgbClr val="0070C0"/>
                </a:solidFill>
                <a:latin typeface="Comic Sans MS" pitchFamily="66" charset="0"/>
              </a:rPr>
              <a:t>. </a:t>
            </a:r>
            <a:endParaRPr lang="sr-Cyrl-RS" b="1" dirty="0">
              <a:solidFill>
                <a:srgbClr val="0070C0"/>
              </a:solidFill>
              <a:latin typeface="Comic Sans MS" pitchFamily="66" charset="0"/>
            </a:endParaRPr>
          </a:p>
          <a:p>
            <a:pPr>
              <a:buFont typeface="Wingdings" pitchFamily="2" charset="2"/>
              <a:buChar char="v"/>
            </a:pPr>
            <a:r>
              <a:rPr lang="en-US" b="1" dirty="0" err="1">
                <a:solidFill>
                  <a:srgbClr val="FF0000"/>
                </a:solidFill>
                <a:latin typeface="Comic Sans MS" pitchFamily="66" charset="0"/>
              </a:rPr>
              <a:t>Дијете</a:t>
            </a:r>
            <a:r>
              <a:rPr lang="en-US" b="1" dirty="0">
                <a:solidFill>
                  <a:srgbClr val="FF0000"/>
                </a:solidFill>
                <a:latin typeface="Comic Sans MS" pitchFamily="66" charset="0"/>
              </a:rPr>
              <a:t> </a:t>
            </a:r>
            <a:r>
              <a:rPr lang="sr-Cyrl-RS" b="1" dirty="0">
                <a:solidFill>
                  <a:srgbClr val="FF0000"/>
                </a:solidFill>
                <a:latin typeface="Comic Sans MS" pitchFamily="66" charset="0"/>
              </a:rPr>
              <a:t>од најранијег доба </a:t>
            </a:r>
            <a:r>
              <a:rPr lang="en-US" b="1" dirty="0" err="1">
                <a:solidFill>
                  <a:srgbClr val="FF0000"/>
                </a:solidFill>
                <a:latin typeface="Comic Sans MS" pitchFamily="66" charset="0"/>
              </a:rPr>
              <a:t>постепено</a:t>
            </a:r>
            <a:r>
              <a:rPr lang="en-US" b="1" dirty="0">
                <a:solidFill>
                  <a:srgbClr val="FF0000"/>
                </a:solidFill>
                <a:latin typeface="Comic Sans MS" pitchFamily="66" charset="0"/>
              </a:rPr>
              <a:t> „</a:t>
            </a:r>
            <a:r>
              <a:rPr lang="en-US" b="1" dirty="0" err="1">
                <a:solidFill>
                  <a:srgbClr val="FF0000"/>
                </a:solidFill>
                <a:latin typeface="Comic Sans MS" pitchFamily="66" charset="0"/>
              </a:rPr>
              <a:t>осваја</a:t>
            </a:r>
            <a:r>
              <a:rPr lang="en-US" b="1" dirty="0">
                <a:solidFill>
                  <a:srgbClr val="FF0000"/>
                </a:solidFill>
                <a:latin typeface="Comic Sans MS" pitchFamily="66" charset="0"/>
              </a:rPr>
              <a:t>“ </a:t>
            </a:r>
            <a:r>
              <a:rPr lang="en-US" b="1" dirty="0" err="1">
                <a:solidFill>
                  <a:srgbClr val="FF0000"/>
                </a:solidFill>
                <a:latin typeface="Comic Sans MS" pitchFamily="66" charset="0"/>
              </a:rPr>
              <a:t>самосталност</a:t>
            </a:r>
            <a:r>
              <a:rPr lang="en-US" b="1" dirty="0">
                <a:solidFill>
                  <a:srgbClr val="FF0000"/>
                </a:solidFill>
                <a:latin typeface="Comic Sans MS" pitchFamily="66" charset="0"/>
              </a:rPr>
              <a:t> и у </a:t>
            </a:r>
            <a:r>
              <a:rPr lang="en-US" b="1" dirty="0" err="1">
                <a:solidFill>
                  <a:srgbClr val="FF0000"/>
                </a:solidFill>
                <a:latin typeface="Comic Sans MS" pitchFamily="66" charset="0"/>
              </a:rPr>
              <a:t>томе</a:t>
            </a:r>
            <a:r>
              <a:rPr lang="en-US" b="1" dirty="0">
                <a:solidFill>
                  <a:srgbClr val="FF0000"/>
                </a:solidFill>
                <a:latin typeface="Comic Sans MS" pitchFamily="66" charset="0"/>
              </a:rPr>
              <a:t> </a:t>
            </a:r>
            <a:r>
              <a:rPr lang="en-US" b="1" dirty="0" err="1">
                <a:solidFill>
                  <a:srgbClr val="FF0000"/>
                </a:solidFill>
                <a:latin typeface="Comic Sans MS" pitchFamily="66" charset="0"/>
              </a:rPr>
              <a:t>га</a:t>
            </a:r>
            <a:r>
              <a:rPr lang="en-US" b="1" dirty="0">
                <a:solidFill>
                  <a:srgbClr val="FF0000"/>
                </a:solidFill>
                <a:latin typeface="Comic Sans MS" pitchFamily="66" charset="0"/>
              </a:rPr>
              <a:t> </a:t>
            </a:r>
            <a:r>
              <a:rPr lang="en-US" b="1" dirty="0" err="1">
                <a:solidFill>
                  <a:srgbClr val="FF0000"/>
                </a:solidFill>
                <a:latin typeface="Comic Sans MS" pitchFamily="66" charset="0"/>
              </a:rPr>
              <a:t>не</a:t>
            </a:r>
            <a:r>
              <a:rPr lang="en-US" b="1" dirty="0">
                <a:solidFill>
                  <a:srgbClr val="FF0000"/>
                </a:solidFill>
                <a:latin typeface="Comic Sans MS" pitchFamily="66" charset="0"/>
              </a:rPr>
              <a:t> </a:t>
            </a:r>
            <a:r>
              <a:rPr lang="en-US" b="1" dirty="0" err="1">
                <a:solidFill>
                  <a:srgbClr val="FF0000"/>
                </a:solidFill>
                <a:latin typeface="Comic Sans MS" pitchFamily="66" charset="0"/>
              </a:rPr>
              <a:t>треба</a:t>
            </a:r>
            <a:r>
              <a:rPr lang="en-US" b="1" dirty="0">
                <a:solidFill>
                  <a:srgbClr val="FF0000"/>
                </a:solidFill>
                <a:latin typeface="Comic Sans MS" pitchFamily="66" charset="0"/>
              </a:rPr>
              <a:t> </a:t>
            </a:r>
            <a:r>
              <a:rPr lang="en-US" b="1" dirty="0" err="1">
                <a:solidFill>
                  <a:srgbClr val="FF0000"/>
                </a:solidFill>
                <a:latin typeface="Comic Sans MS" pitchFamily="66" charset="0"/>
              </a:rPr>
              <a:t>спречавати</a:t>
            </a:r>
            <a:r>
              <a:rPr lang="en-US" b="1" dirty="0">
                <a:solidFill>
                  <a:srgbClr val="FF0000"/>
                </a:solidFill>
                <a:latin typeface="Comic Sans MS" pitchFamily="66" charset="0"/>
              </a:rPr>
              <a:t>, </a:t>
            </a:r>
            <a:r>
              <a:rPr lang="en-US" b="1" dirty="0" err="1">
                <a:solidFill>
                  <a:srgbClr val="FF0000"/>
                </a:solidFill>
                <a:latin typeface="Comic Sans MS" pitchFamily="66" charset="0"/>
              </a:rPr>
              <a:t>већ</a:t>
            </a:r>
            <a:r>
              <a:rPr lang="en-US" b="1" dirty="0">
                <a:solidFill>
                  <a:srgbClr val="FF0000"/>
                </a:solidFill>
                <a:latin typeface="Comic Sans MS" pitchFamily="66" charset="0"/>
              </a:rPr>
              <a:t> </a:t>
            </a:r>
            <a:r>
              <a:rPr lang="en-US" b="1" dirty="0" err="1">
                <a:solidFill>
                  <a:srgbClr val="FF0000"/>
                </a:solidFill>
                <a:latin typeface="Comic Sans MS" pitchFamily="66" charset="0"/>
              </a:rPr>
              <a:t>охрабривати</a:t>
            </a:r>
            <a:r>
              <a:rPr lang="en-US" b="1" dirty="0">
                <a:solidFill>
                  <a:srgbClr val="FF0000"/>
                </a:solidFill>
                <a:latin typeface="Comic Sans MS" pitchFamily="66" charset="0"/>
              </a:rPr>
              <a:t> и </a:t>
            </a:r>
            <a:r>
              <a:rPr lang="en-US" b="1" dirty="0" err="1">
                <a:solidFill>
                  <a:srgbClr val="FF0000"/>
                </a:solidFill>
                <a:latin typeface="Comic Sans MS" pitchFamily="66" charset="0"/>
              </a:rPr>
              <a:t>подржавати</a:t>
            </a:r>
            <a:r>
              <a:rPr lang="en-US" b="1" dirty="0">
                <a:solidFill>
                  <a:srgbClr val="FF0000"/>
                </a:solidFill>
                <a:latin typeface="Comic Sans MS" pitchFamily="66" charset="0"/>
              </a:rPr>
              <a:t>, </a:t>
            </a:r>
            <a:r>
              <a:rPr lang="en-US" b="1" dirty="0" err="1">
                <a:solidFill>
                  <a:srgbClr val="0070C0"/>
                </a:solidFill>
                <a:latin typeface="Comic Sans MS" pitchFamily="66" charset="0"/>
              </a:rPr>
              <a:t>кроз</a:t>
            </a:r>
            <a:r>
              <a:rPr lang="en-US" b="1" dirty="0">
                <a:solidFill>
                  <a:srgbClr val="0070C0"/>
                </a:solidFill>
                <a:latin typeface="Comic Sans MS" pitchFamily="66" charset="0"/>
              </a:rPr>
              <a:t> </a:t>
            </a:r>
            <a:r>
              <a:rPr lang="en-US" b="1" dirty="0" err="1">
                <a:solidFill>
                  <a:srgbClr val="0070C0"/>
                </a:solidFill>
                <a:latin typeface="Comic Sans MS" pitchFamily="66" charset="0"/>
              </a:rPr>
              <a:t>различите</a:t>
            </a:r>
            <a:r>
              <a:rPr lang="en-US" b="1" dirty="0">
                <a:solidFill>
                  <a:srgbClr val="0070C0"/>
                </a:solidFill>
                <a:latin typeface="Comic Sans MS" pitchFamily="66" charset="0"/>
              </a:rPr>
              <a:t> </a:t>
            </a:r>
            <a:r>
              <a:rPr lang="en-US" b="1" dirty="0" err="1">
                <a:solidFill>
                  <a:srgbClr val="0070C0"/>
                </a:solidFill>
                <a:latin typeface="Comic Sans MS" pitchFamily="66" charset="0"/>
              </a:rPr>
              <a:t>игре</a:t>
            </a:r>
            <a:r>
              <a:rPr lang="en-US" b="1" dirty="0">
                <a:solidFill>
                  <a:srgbClr val="0070C0"/>
                </a:solidFill>
                <a:latin typeface="Comic Sans MS" pitchFamily="66" charset="0"/>
              </a:rPr>
              <a:t>, </a:t>
            </a:r>
            <a:r>
              <a:rPr lang="en-US" b="1" dirty="0" err="1">
                <a:solidFill>
                  <a:srgbClr val="0070C0"/>
                </a:solidFill>
                <a:latin typeface="Comic Sans MS" pitchFamily="66" charset="0"/>
              </a:rPr>
              <a:t>активности</a:t>
            </a:r>
            <a:r>
              <a:rPr lang="en-US" b="1" dirty="0">
                <a:solidFill>
                  <a:srgbClr val="0070C0"/>
                </a:solidFill>
                <a:latin typeface="Comic Sans MS" pitchFamily="66" charset="0"/>
              </a:rPr>
              <a:t>, </a:t>
            </a:r>
            <a:r>
              <a:rPr lang="en-US" b="1" dirty="0" err="1">
                <a:solidFill>
                  <a:srgbClr val="0070C0"/>
                </a:solidFill>
                <a:latin typeface="Comic Sans MS" pitchFamily="66" charset="0"/>
              </a:rPr>
              <a:t>свакодневне</a:t>
            </a:r>
            <a:r>
              <a:rPr lang="en-US" b="1" dirty="0">
                <a:solidFill>
                  <a:srgbClr val="0070C0"/>
                </a:solidFill>
                <a:latin typeface="Comic Sans MS" pitchFamily="66" charset="0"/>
              </a:rPr>
              <a:t> </a:t>
            </a:r>
            <a:r>
              <a:rPr lang="en-US" b="1" dirty="0" err="1">
                <a:solidFill>
                  <a:srgbClr val="0070C0"/>
                </a:solidFill>
                <a:latin typeface="Comic Sans MS" pitchFamily="66" charset="0"/>
              </a:rPr>
              <a:t>ситуације</a:t>
            </a:r>
            <a:r>
              <a:rPr lang="en-US" b="1" dirty="0">
                <a:solidFill>
                  <a:srgbClr val="0070C0"/>
                </a:solidFill>
                <a:latin typeface="Comic Sans MS" pitchFamily="66" charset="0"/>
              </a:rPr>
              <a:t>, у </a:t>
            </a:r>
            <a:r>
              <a:rPr lang="en-US" b="1" dirty="0" err="1">
                <a:solidFill>
                  <a:srgbClr val="0070C0"/>
                </a:solidFill>
                <a:latin typeface="Comic Sans MS" pitchFamily="66" charset="0"/>
              </a:rPr>
              <a:t>свим</a:t>
            </a:r>
            <a:r>
              <a:rPr lang="en-US" b="1" dirty="0">
                <a:solidFill>
                  <a:srgbClr val="0070C0"/>
                </a:solidFill>
                <a:latin typeface="Comic Sans MS" pitchFamily="66" charset="0"/>
              </a:rPr>
              <a:t> </a:t>
            </a:r>
            <a:r>
              <a:rPr lang="en-US" b="1" dirty="0" err="1">
                <a:solidFill>
                  <a:srgbClr val="0070C0"/>
                </a:solidFill>
                <a:latin typeface="Comic Sans MS" pitchFamily="66" charset="0"/>
              </a:rPr>
              <a:t>окружењима</a:t>
            </a:r>
            <a:r>
              <a:rPr lang="en-US" b="1" dirty="0">
                <a:solidFill>
                  <a:srgbClr val="0070C0"/>
                </a:solidFill>
                <a:latin typeface="Comic Sans MS" pitchFamily="66" charset="0"/>
              </a:rPr>
              <a:t> у </a:t>
            </a:r>
            <a:r>
              <a:rPr lang="en-US" b="1" dirty="0" err="1">
                <a:solidFill>
                  <a:srgbClr val="0070C0"/>
                </a:solidFill>
                <a:latin typeface="Comic Sans MS" pitchFamily="66" charset="0"/>
              </a:rPr>
              <a:t>којима</a:t>
            </a:r>
            <a:r>
              <a:rPr lang="en-US" b="1" dirty="0">
                <a:solidFill>
                  <a:srgbClr val="0070C0"/>
                </a:solidFill>
                <a:latin typeface="Comic Sans MS" pitchFamily="66" charset="0"/>
              </a:rPr>
              <a:t> </a:t>
            </a:r>
            <a:r>
              <a:rPr lang="en-US" b="1" dirty="0" err="1">
                <a:solidFill>
                  <a:srgbClr val="0070C0"/>
                </a:solidFill>
                <a:latin typeface="Comic Sans MS" pitchFamily="66" charset="0"/>
              </a:rPr>
              <a:t>борави</a:t>
            </a:r>
            <a:r>
              <a:rPr lang="en-US" b="1" dirty="0">
                <a:solidFill>
                  <a:srgbClr val="0070C0"/>
                </a:solidFill>
                <a:latin typeface="Comic Sans MS" pitchFamily="66" charset="0"/>
              </a:rPr>
              <a:t> (</a:t>
            </a:r>
            <a:r>
              <a:rPr lang="en-US" b="1" dirty="0" err="1">
                <a:solidFill>
                  <a:srgbClr val="0070C0"/>
                </a:solidFill>
                <a:latin typeface="Comic Sans MS" pitchFamily="66" charset="0"/>
              </a:rPr>
              <a:t>породични</a:t>
            </a:r>
            <a:r>
              <a:rPr lang="en-US" b="1" dirty="0">
                <a:solidFill>
                  <a:srgbClr val="0070C0"/>
                </a:solidFill>
                <a:latin typeface="Comic Sans MS" pitchFamily="66" charset="0"/>
              </a:rPr>
              <a:t> </a:t>
            </a:r>
            <a:r>
              <a:rPr lang="en-US" b="1" dirty="0" err="1">
                <a:solidFill>
                  <a:srgbClr val="0070C0"/>
                </a:solidFill>
                <a:latin typeface="Comic Sans MS" pitchFamily="66" charset="0"/>
              </a:rPr>
              <a:t>дом</a:t>
            </a:r>
            <a:r>
              <a:rPr lang="en-US" b="1" dirty="0">
                <a:solidFill>
                  <a:srgbClr val="0070C0"/>
                </a:solidFill>
                <a:latin typeface="Comic Sans MS" pitchFamily="66" charset="0"/>
              </a:rPr>
              <a:t>, </a:t>
            </a:r>
            <a:r>
              <a:rPr lang="en-US" b="1" dirty="0" err="1">
                <a:solidFill>
                  <a:srgbClr val="0070C0"/>
                </a:solidFill>
                <a:latin typeface="Comic Sans MS" pitchFamily="66" charset="0"/>
              </a:rPr>
              <a:t>вртић</a:t>
            </a:r>
            <a:r>
              <a:rPr lang="en-US" b="1" dirty="0">
                <a:solidFill>
                  <a:srgbClr val="0070C0"/>
                </a:solidFill>
                <a:latin typeface="Comic Sans MS" pitchFamily="66" charset="0"/>
              </a:rPr>
              <a:t>, </a:t>
            </a:r>
            <a:r>
              <a:rPr lang="en-US" b="1" dirty="0" err="1">
                <a:solidFill>
                  <a:srgbClr val="0070C0"/>
                </a:solidFill>
                <a:latin typeface="Comic Sans MS" pitchFamily="66" charset="0"/>
              </a:rPr>
              <a:t>игралиште</a:t>
            </a:r>
            <a:r>
              <a:rPr lang="en-US" b="1" dirty="0">
                <a:solidFill>
                  <a:srgbClr val="0070C0"/>
                </a:solidFill>
                <a:latin typeface="Comic Sans MS" pitchFamily="66" charset="0"/>
              </a:rPr>
              <a:t>, </a:t>
            </a:r>
            <a:r>
              <a:rPr lang="sr-Cyrl-RS" b="1" dirty="0">
                <a:solidFill>
                  <a:srgbClr val="0070C0"/>
                </a:solidFill>
                <a:latin typeface="Comic Sans MS" pitchFamily="66" charset="0"/>
              </a:rPr>
              <a:t>школа,</a:t>
            </a:r>
            <a:r>
              <a:rPr lang="en-US" b="1" dirty="0" err="1">
                <a:solidFill>
                  <a:srgbClr val="0070C0"/>
                </a:solidFill>
                <a:latin typeface="Comic Sans MS" pitchFamily="66" charset="0"/>
              </a:rPr>
              <a:t>парк</a:t>
            </a:r>
            <a:r>
              <a:rPr lang="en-US" b="1" dirty="0">
                <a:solidFill>
                  <a:srgbClr val="0070C0"/>
                </a:solidFill>
                <a:latin typeface="Comic Sans MS" pitchFamily="66" charset="0"/>
              </a:rPr>
              <a:t>, </a:t>
            </a:r>
            <a:r>
              <a:rPr lang="en-US" b="1" dirty="0" err="1">
                <a:solidFill>
                  <a:srgbClr val="0070C0"/>
                </a:solidFill>
                <a:latin typeface="Comic Sans MS" pitchFamily="66" charset="0"/>
              </a:rPr>
              <a:t>продавница</a:t>
            </a:r>
            <a:r>
              <a:rPr lang="en-US" b="1" dirty="0">
                <a:solidFill>
                  <a:srgbClr val="0070C0"/>
                </a:solidFill>
                <a:latin typeface="Comic Sans MS" pitchFamily="66" charset="0"/>
              </a:rPr>
              <a:t> </a:t>
            </a:r>
            <a:r>
              <a:rPr lang="en-US" b="1" dirty="0" err="1">
                <a:solidFill>
                  <a:srgbClr val="0070C0"/>
                </a:solidFill>
                <a:latin typeface="Comic Sans MS" pitchFamily="66" charset="0"/>
              </a:rPr>
              <a:t>итд</a:t>
            </a:r>
            <a:r>
              <a:rPr lang="en-US" b="1" dirty="0">
                <a:solidFill>
                  <a:srgbClr val="0070C0"/>
                </a:solidFill>
                <a:latin typeface="Comic Sans MS" pitchFamily="66" charset="0"/>
              </a:rPr>
              <a:t>).</a:t>
            </a:r>
          </a:p>
          <a:p>
            <a:endParaRPr lang="en-US" b="1" dirty="0">
              <a:solidFill>
                <a:srgbClr val="0070C0"/>
              </a:solidFill>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1066800"/>
          </a:xfrm>
        </p:spPr>
        <p:txBody>
          <a:bodyPr/>
          <a:lstStyle/>
          <a:p>
            <a:pPr algn="ctr"/>
            <a:r>
              <a:rPr lang="sr-Cyrl-RS" sz="2800" b="1" dirty="0">
                <a:solidFill>
                  <a:srgbClr val="FF0000"/>
                </a:solidFill>
                <a:latin typeface="Comic Sans MS" pitchFamily="66" charset="0"/>
              </a:rPr>
              <a:t>“ПОМОЗИ МИ ДА УРАДИМ САМ!”</a:t>
            </a:r>
            <a:br>
              <a:rPr lang="sr-Cyrl-RS" sz="2800" b="1" dirty="0">
                <a:solidFill>
                  <a:srgbClr val="FF0000"/>
                </a:solidFill>
                <a:latin typeface="Comic Sans MS" pitchFamily="66" charset="0"/>
              </a:rPr>
            </a:br>
            <a:r>
              <a:rPr lang="sr-Cyrl-RS" sz="2800" b="1" dirty="0">
                <a:solidFill>
                  <a:srgbClr val="FF0000"/>
                </a:solidFill>
                <a:latin typeface="Comic Sans MS" pitchFamily="66" charset="0"/>
              </a:rPr>
              <a:t>                              </a:t>
            </a:r>
            <a:r>
              <a:rPr lang="sr-Cyrl-RS" sz="1400" b="1" dirty="0">
                <a:solidFill>
                  <a:srgbClr val="FF0000"/>
                </a:solidFill>
                <a:latin typeface="Comic Sans MS" pitchFamily="66" charset="0"/>
              </a:rPr>
              <a:t>М. Монтесори</a:t>
            </a:r>
            <a:endParaRPr lang="en-US" sz="1400" b="1"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lgn="just">
              <a:buFont typeface="Wingdings" pitchFamily="2" charset="2"/>
              <a:buChar char="v"/>
            </a:pPr>
            <a:r>
              <a:rPr lang="en-US" b="1" dirty="0" err="1">
                <a:solidFill>
                  <a:srgbClr val="0070C0"/>
                </a:solidFill>
                <a:latin typeface="Comic Sans MS" pitchFamily="66" charset="0"/>
              </a:rPr>
              <a:t>Уобичајена</a:t>
            </a:r>
            <a:r>
              <a:rPr lang="en-US" b="1" dirty="0">
                <a:solidFill>
                  <a:srgbClr val="0070C0"/>
                </a:solidFill>
                <a:latin typeface="Comic Sans MS" pitchFamily="66" charset="0"/>
              </a:rPr>
              <a:t> </a:t>
            </a:r>
            <a:r>
              <a:rPr lang="en-US" b="1" dirty="0" err="1">
                <a:solidFill>
                  <a:srgbClr val="0070C0"/>
                </a:solidFill>
                <a:latin typeface="Comic Sans MS" pitchFamily="66" charset="0"/>
              </a:rPr>
              <a:t>грешка</a:t>
            </a:r>
            <a:r>
              <a:rPr lang="en-US" b="1" dirty="0">
                <a:solidFill>
                  <a:srgbClr val="0070C0"/>
                </a:solidFill>
                <a:latin typeface="Comic Sans MS" pitchFamily="66" charset="0"/>
              </a:rPr>
              <a:t> </a:t>
            </a:r>
            <a:r>
              <a:rPr lang="en-US" b="1" dirty="0" err="1">
                <a:solidFill>
                  <a:srgbClr val="0070C0"/>
                </a:solidFill>
                <a:latin typeface="Comic Sans MS" pitchFamily="66" charset="0"/>
              </a:rPr>
              <a:t>одраслих</a:t>
            </a:r>
            <a:r>
              <a:rPr lang="en-US" b="1" dirty="0">
                <a:solidFill>
                  <a:srgbClr val="0070C0"/>
                </a:solidFill>
                <a:latin typeface="Comic Sans MS" pitchFamily="66" charset="0"/>
              </a:rPr>
              <a:t>, </a:t>
            </a:r>
            <a:r>
              <a:rPr lang="en-US" b="1" dirty="0" err="1">
                <a:solidFill>
                  <a:srgbClr val="0070C0"/>
                </a:solidFill>
                <a:latin typeface="Comic Sans MS" pitchFamily="66" charset="0"/>
              </a:rPr>
              <a:t>нарочито</a:t>
            </a:r>
            <a:r>
              <a:rPr lang="en-US" b="1" dirty="0">
                <a:solidFill>
                  <a:srgbClr val="0070C0"/>
                </a:solidFill>
                <a:latin typeface="Comic Sans MS" pitchFamily="66" charset="0"/>
              </a:rPr>
              <a:t> </a:t>
            </a:r>
            <a:r>
              <a:rPr lang="en-US" b="1" dirty="0" err="1">
                <a:solidFill>
                  <a:srgbClr val="0070C0"/>
                </a:solidFill>
                <a:latin typeface="Comic Sans MS" pitchFamily="66" charset="0"/>
              </a:rPr>
              <a:t>родитеља</a:t>
            </a:r>
            <a:r>
              <a:rPr lang="en-US" b="1" dirty="0">
                <a:solidFill>
                  <a:srgbClr val="0070C0"/>
                </a:solidFill>
                <a:latin typeface="Comic Sans MS" pitchFamily="66" charset="0"/>
              </a:rPr>
              <a:t>, </a:t>
            </a:r>
            <a:r>
              <a:rPr lang="en-US" b="1" dirty="0" err="1">
                <a:solidFill>
                  <a:srgbClr val="0070C0"/>
                </a:solidFill>
                <a:latin typeface="Comic Sans MS" pitchFamily="66" charset="0"/>
              </a:rPr>
              <a:t>је</a:t>
            </a:r>
            <a:r>
              <a:rPr lang="en-US" b="1" dirty="0">
                <a:solidFill>
                  <a:srgbClr val="0070C0"/>
                </a:solidFill>
                <a:latin typeface="Comic Sans MS" pitchFamily="66" charset="0"/>
              </a:rPr>
              <a:t> </a:t>
            </a:r>
            <a:r>
              <a:rPr lang="en-US" b="1" dirty="0" err="1">
                <a:solidFill>
                  <a:srgbClr val="0070C0"/>
                </a:solidFill>
                <a:latin typeface="Comic Sans MS" pitchFamily="66" charset="0"/>
              </a:rPr>
              <a:t>претјерано</a:t>
            </a:r>
            <a:r>
              <a:rPr lang="en-US" b="1" dirty="0">
                <a:solidFill>
                  <a:srgbClr val="0070C0"/>
                </a:solidFill>
                <a:latin typeface="Comic Sans MS" pitchFamily="66" charset="0"/>
              </a:rPr>
              <a:t> </a:t>
            </a:r>
            <a:r>
              <a:rPr lang="en-US" b="1" dirty="0" err="1">
                <a:solidFill>
                  <a:srgbClr val="0070C0"/>
                </a:solidFill>
                <a:latin typeface="Comic Sans MS" pitchFamily="66" charset="0"/>
              </a:rPr>
              <a:t>заштитнички</a:t>
            </a:r>
            <a:r>
              <a:rPr lang="en-US" b="1" dirty="0">
                <a:solidFill>
                  <a:srgbClr val="0070C0"/>
                </a:solidFill>
                <a:latin typeface="Comic Sans MS" pitchFamily="66" charset="0"/>
              </a:rPr>
              <a:t> </a:t>
            </a:r>
            <a:r>
              <a:rPr lang="en-US" b="1" dirty="0" err="1">
                <a:solidFill>
                  <a:srgbClr val="0070C0"/>
                </a:solidFill>
                <a:latin typeface="Comic Sans MS" pitchFamily="66" charset="0"/>
              </a:rPr>
              <a:t>став</a:t>
            </a:r>
            <a:r>
              <a:rPr lang="en-US" b="1" dirty="0">
                <a:solidFill>
                  <a:srgbClr val="0070C0"/>
                </a:solidFill>
                <a:latin typeface="Comic Sans MS" pitchFamily="66" charset="0"/>
              </a:rPr>
              <a:t>, </a:t>
            </a:r>
            <a:r>
              <a:rPr lang="en-US" b="1" dirty="0" err="1">
                <a:solidFill>
                  <a:srgbClr val="0070C0"/>
                </a:solidFill>
                <a:latin typeface="Comic Sans MS" pitchFamily="66" charset="0"/>
              </a:rPr>
              <a:t>којим</a:t>
            </a:r>
            <a:r>
              <a:rPr lang="en-US" b="1" dirty="0">
                <a:solidFill>
                  <a:srgbClr val="0070C0"/>
                </a:solidFill>
                <a:latin typeface="Comic Sans MS" pitchFamily="66" charset="0"/>
              </a:rPr>
              <a:t> </a:t>
            </a:r>
            <a:r>
              <a:rPr lang="en-US" b="1" dirty="0" err="1">
                <a:solidFill>
                  <a:srgbClr val="0070C0"/>
                </a:solidFill>
                <a:latin typeface="Comic Sans MS" pitchFamily="66" charset="0"/>
              </a:rPr>
              <a:t>дјеци</a:t>
            </a:r>
            <a:r>
              <a:rPr lang="en-US" b="1" dirty="0">
                <a:solidFill>
                  <a:srgbClr val="0070C0"/>
                </a:solidFill>
                <a:latin typeface="Comic Sans MS" pitchFamily="66" charset="0"/>
              </a:rPr>
              <a:t> </a:t>
            </a:r>
            <a:r>
              <a:rPr lang="en-US" b="1" dirty="0" err="1">
                <a:solidFill>
                  <a:srgbClr val="0070C0"/>
                </a:solidFill>
                <a:latin typeface="Comic Sans MS" pitchFamily="66" charset="0"/>
              </a:rPr>
              <a:t>ограничавају</a:t>
            </a:r>
            <a:r>
              <a:rPr lang="en-US" b="1" dirty="0">
                <a:solidFill>
                  <a:srgbClr val="0070C0"/>
                </a:solidFill>
                <a:latin typeface="Comic Sans MS" pitchFamily="66" charset="0"/>
              </a:rPr>
              <a:t> </a:t>
            </a:r>
            <a:r>
              <a:rPr lang="en-US" b="1" dirty="0" err="1">
                <a:solidFill>
                  <a:srgbClr val="0070C0"/>
                </a:solidFill>
                <a:latin typeface="Comic Sans MS" pitchFamily="66" charset="0"/>
              </a:rPr>
              <a:t>могућности</a:t>
            </a:r>
            <a:r>
              <a:rPr lang="en-US" b="1" dirty="0">
                <a:solidFill>
                  <a:srgbClr val="0070C0"/>
                </a:solidFill>
                <a:latin typeface="Comic Sans MS" pitchFamily="66" charset="0"/>
              </a:rPr>
              <a:t> и </a:t>
            </a:r>
            <a:r>
              <a:rPr lang="en-US" b="1" dirty="0" err="1">
                <a:solidFill>
                  <a:srgbClr val="0070C0"/>
                </a:solidFill>
                <a:latin typeface="Comic Sans MS" pitchFamily="66" charset="0"/>
              </a:rPr>
              <a:t>спречавају</a:t>
            </a:r>
            <a:r>
              <a:rPr lang="en-US" b="1" dirty="0">
                <a:solidFill>
                  <a:srgbClr val="0070C0"/>
                </a:solidFill>
                <a:latin typeface="Comic Sans MS" pitchFamily="66" charset="0"/>
              </a:rPr>
              <a:t> </a:t>
            </a:r>
            <a:r>
              <a:rPr lang="en-US" b="1" dirty="0" err="1">
                <a:solidFill>
                  <a:srgbClr val="0070C0"/>
                </a:solidFill>
                <a:latin typeface="Comic Sans MS" pitchFamily="66" charset="0"/>
              </a:rPr>
              <a:t>их</a:t>
            </a:r>
            <a:r>
              <a:rPr lang="en-US" b="1" dirty="0">
                <a:solidFill>
                  <a:srgbClr val="0070C0"/>
                </a:solidFill>
                <a:latin typeface="Comic Sans MS" pitchFamily="66" charset="0"/>
              </a:rPr>
              <a:t> </a:t>
            </a:r>
            <a:r>
              <a:rPr lang="en-US" b="1" dirty="0" err="1">
                <a:solidFill>
                  <a:srgbClr val="0070C0"/>
                </a:solidFill>
                <a:latin typeface="Comic Sans MS" pitchFamily="66" charset="0"/>
              </a:rPr>
              <a:t>да</a:t>
            </a:r>
            <a:r>
              <a:rPr lang="en-US" b="1" dirty="0">
                <a:solidFill>
                  <a:srgbClr val="0070C0"/>
                </a:solidFill>
                <a:latin typeface="Comic Sans MS" pitchFamily="66" charset="0"/>
              </a:rPr>
              <a:t> </a:t>
            </a:r>
            <a:r>
              <a:rPr lang="en-US" b="1" dirty="0" err="1">
                <a:solidFill>
                  <a:srgbClr val="0070C0"/>
                </a:solidFill>
                <a:latin typeface="Comic Sans MS" pitchFamily="66" charset="0"/>
              </a:rPr>
              <a:t>ураде</a:t>
            </a:r>
            <a:r>
              <a:rPr lang="en-US" b="1" dirty="0">
                <a:solidFill>
                  <a:srgbClr val="0070C0"/>
                </a:solidFill>
                <a:latin typeface="Comic Sans MS" pitchFamily="66" charset="0"/>
              </a:rPr>
              <a:t> </a:t>
            </a:r>
            <a:r>
              <a:rPr lang="en-US" b="1" dirty="0" err="1">
                <a:solidFill>
                  <a:srgbClr val="0070C0"/>
                </a:solidFill>
                <a:latin typeface="Comic Sans MS" pitchFamily="66" charset="0"/>
              </a:rPr>
              <a:t>нешто</a:t>
            </a:r>
            <a:r>
              <a:rPr lang="en-US" b="1" dirty="0">
                <a:solidFill>
                  <a:srgbClr val="0070C0"/>
                </a:solidFill>
                <a:latin typeface="Comic Sans MS" pitchFamily="66" charset="0"/>
              </a:rPr>
              <a:t> </a:t>
            </a:r>
            <a:r>
              <a:rPr lang="en-US" b="1" dirty="0" err="1">
                <a:solidFill>
                  <a:srgbClr val="0070C0"/>
                </a:solidFill>
                <a:latin typeface="Comic Sans MS" pitchFamily="66" charset="0"/>
              </a:rPr>
              <a:t>што</a:t>
            </a:r>
            <a:r>
              <a:rPr lang="en-US" b="1" dirty="0">
                <a:solidFill>
                  <a:srgbClr val="0070C0"/>
                </a:solidFill>
                <a:latin typeface="Comic Sans MS" pitchFamily="66" charset="0"/>
              </a:rPr>
              <a:t> </a:t>
            </a:r>
            <a:r>
              <a:rPr lang="en-US" b="1" dirty="0" err="1">
                <a:solidFill>
                  <a:srgbClr val="0070C0"/>
                </a:solidFill>
                <a:latin typeface="Comic Sans MS" pitchFamily="66" charset="0"/>
              </a:rPr>
              <a:t>би</a:t>
            </a:r>
            <a:r>
              <a:rPr lang="en-US" b="1" dirty="0">
                <a:solidFill>
                  <a:srgbClr val="0070C0"/>
                </a:solidFill>
                <a:latin typeface="Comic Sans MS" pitchFamily="66" charset="0"/>
              </a:rPr>
              <a:t> </a:t>
            </a:r>
            <a:r>
              <a:rPr lang="en-US" b="1" dirty="0" err="1">
                <a:solidFill>
                  <a:srgbClr val="0070C0"/>
                </a:solidFill>
                <a:latin typeface="Comic Sans MS" pitchFamily="66" charset="0"/>
              </a:rPr>
              <a:t>лако</a:t>
            </a:r>
            <a:r>
              <a:rPr lang="en-US" b="1" dirty="0">
                <a:solidFill>
                  <a:srgbClr val="0070C0"/>
                </a:solidFill>
                <a:latin typeface="Comic Sans MS" pitchFamily="66" charset="0"/>
              </a:rPr>
              <a:t> </a:t>
            </a:r>
            <a:r>
              <a:rPr lang="en-US" b="1" dirty="0" err="1">
                <a:solidFill>
                  <a:srgbClr val="0070C0"/>
                </a:solidFill>
                <a:latin typeface="Comic Sans MS" pitchFamily="66" charset="0"/>
              </a:rPr>
              <a:t>могли</a:t>
            </a:r>
            <a:r>
              <a:rPr lang="en-US" b="1" dirty="0">
                <a:solidFill>
                  <a:srgbClr val="0070C0"/>
                </a:solidFill>
                <a:latin typeface="Comic Sans MS" pitchFamily="66" charset="0"/>
              </a:rPr>
              <a:t> </a:t>
            </a:r>
            <a:r>
              <a:rPr lang="en-US" b="1" dirty="0" err="1">
                <a:solidFill>
                  <a:srgbClr val="0070C0"/>
                </a:solidFill>
                <a:latin typeface="Comic Sans MS" pitchFamily="66" charset="0"/>
              </a:rPr>
              <a:t>сами</a:t>
            </a:r>
            <a:r>
              <a:rPr lang="en-US" b="1" dirty="0">
                <a:solidFill>
                  <a:srgbClr val="0070C0"/>
                </a:solidFill>
                <a:latin typeface="Comic Sans MS" pitchFamily="66" charset="0"/>
              </a:rPr>
              <a:t>. </a:t>
            </a:r>
            <a:r>
              <a:rPr lang="en-US" b="1" dirty="0" err="1">
                <a:solidFill>
                  <a:srgbClr val="0070C0"/>
                </a:solidFill>
                <a:latin typeface="Comic Sans MS" pitchFamily="66" charset="0"/>
              </a:rPr>
              <a:t>Самим</a:t>
            </a:r>
            <a:r>
              <a:rPr lang="en-US" b="1" dirty="0">
                <a:solidFill>
                  <a:srgbClr val="0070C0"/>
                </a:solidFill>
                <a:latin typeface="Comic Sans MS" pitchFamily="66" charset="0"/>
              </a:rPr>
              <a:t> </a:t>
            </a:r>
            <a:r>
              <a:rPr lang="en-US" b="1" dirty="0" err="1">
                <a:solidFill>
                  <a:srgbClr val="0070C0"/>
                </a:solidFill>
                <a:latin typeface="Comic Sans MS" pitchFamily="66" charset="0"/>
              </a:rPr>
              <a:t>тим</a:t>
            </a:r>
            <a:r>
              <a:rPr lang="en-US" b="1" dirty="0">
                <a:solidFill>
                  <a:srgbClr val="0070C0"/>
                </a:solidFill>
                <a:latin typeface="Comic Sans MS" pitchFamily="66" charset="0"/>
              </a:rPr>
              <a:t> </a:t>
            </a:r>
            <a:r>
              <a:rPr lang="en-US" b="1" dirty="0" err="1">
                <a:solidFill>
                  <a:srgbClr val="0070C0"/>
                </a:solidFill>
                <a:latin typeface="Comic Sans MS" pitchFamily="66" charset="0"/>
              </a:rPr>
              <a:t>је</a:t>
            </a:r>
            <a:r>
              <a:rPr lang="en-US" b="1" dirty="0">
                <a:solidFill>
                  <a:srgbClr val="0070C0"/>
                </a:solidFill>
                <a:latin typeface="Comic Sans MS" pitchFamily="66" charset="0"/>
              </a:rPr>
              <a:t> </a:t>
            </a:r>
            <a:r>
              <a:rPr lang="en-US" b="1" dirty="0" err="1">
                <a:solidFill>
                  <a:srgbClr val="0070C0"/>
                </a:solidFill>
                <a:latin typeface="Comic Sans MS" pitchFamily="66" charset="0"/>
              </a:rPr>
              <a:t>улога</a:t>
            </a:r>
            <a:r>
              <a:rPr lang="en-US" b="1" dirty="0">
                <a:solidFill>
                  <a:srgbClr val="0070C0"/>
                </a:solidFill>
                <a:latin typeface="Comic Sans MS" pitchFamily="66" charset="0"/>
              </a:rPr>
              <a:t> </a:t>
            </a:r>
            <a:r>
              <a:rPr lang="en-US" b="1" dirty="0" err="1">
                <a:solidFill>
                  <a:srgbClr val="0070C0"/>
                </a:solidFill>
                <a:latin typeface="Comic Sans MS" pitchFamily="66" charset="0"/>
              </a:rPr>
              <a:t>васпитача</a:t>
            </a:r>
            <a:r>
              <a:rPr lang="en-US" b="1" dirty="0">
                <a:solidFill>
                  <a:srgbClr val="0070C0"/>
                </a:solidFill>
                <a:latin typeface="Comic Sans MS" pitchFamily="66" charset="0"/>
              </a:rPr>
              <a:t> и </a:t>
            </a:r>
            <a:r>
              <a:rPr lang="en-US" b="1" dirty="0" err="1">
                <a:solidFill>
                  <a:srgbClr val="0070C0"/>
                </a:solidFill>
                <a:latin typeface="Comic Sans MS" pitchFamily="66" charset="0"/>
              </a:rPr>
              <a:t>вртића</a:t>
            </a:r>
            <a:r>
              <a:rPr lang="en-US" b="1" dirty="0">
                <a:solidFill>
                  <a:srgbClr val="0070C0"/>
                </a:solidFill>
                <a:latin typeface="Comic Sans MS" pitchFamily="66" charset="0"/>
              </a:rPr>
              <a:t> </a:t>
            </a:r>
            <a:r>
              <a:rPr lang="en-US" b="1" dirty="0" err="1">
                <a:solidFill>
                  <a:srgbClr val="0070C0"/>
                </a:solidFill>
                <a:latin typeface="Comic Sans MS" pitchFamily="66" charset="0"/>
              </a:rPr>
              <a:t>још</a:t>
            </a:r>
            <a:r>
              <a:rPr lang="en-US" b="1" dirty="0">
                <a:solidFill>
                  <a:srgbClr val="0070C0"/>
                </a:solidFill>
                <a:latin typeface="Comic Sans MS" pitchFamily="66" charset="0"/>
              </a:rPr>
              <a:t> </a:t>
            </a:r>
            <a:r>
              <a:rPr lang="en-US" b="1" dirty="0" err="1">
                <a:solidFill>
                  <a:srgbClr val="0070C0"/>
                </a:solidFill>
                <a:latin typeface="Comic Sans MS" pitchFamily="66" charset="0"/>
              </a:rPr>
              <a:t>значајнија</a:t>
            </a:r>
            <a:r>
              <a:rPr lang="en-US" b="1" dirty="0">
                <a:solidFill>
                  <a:srgbClr val="0070C0"/>
                </a:solidFill>
                <a:latin typeface="Comic Sans MS" pitchFamily="66" charset="0"/>
              </a:rPr>
              <a:t>, </a:t>
            </a:r>
            <a:r>
              <a:rPr lang="en-US" b="1" dirty="0" err="1">
                <a:solidFill>
                  <a:srgbClr val="0070C0"/>
                </a:solidFill>
                <a:latin typeface="Comic Sans MS" pitchFamily="66" charset="0"/>
              </a:rPr>
              <a:t>јер</a:t>
            </a:r>
            <a:r>
              <a:rPr lang="en-US" b="1" dirty="0">
                <a:solidFill>
                  <a:srgbClr val="0070C0"/>
                </a:solidFill>
                <a:latin typeface="Comic Sans MS" pitchFamily="66" charset="0"/>
              </a:rPr>
              <a:t> </a:t>
            </a:r>
            <a:r>
              <a:rPr lang="en-US" b="1" dirty="0" err="1">
                <a:solidFill>
                  <a:srgbClr val="0070C0"/>
                </a:solidFill>
                <a:latin typeface="Comic Sans MS" pitchFamily="66" charset="0"/>
              </a:rPr>
              <a:t>се</a:t>
            </a:r>
            <a:r>
              <a:rPr lang="en-US" b="1" dirty="0">
                <a:solidFill>
                  <a:srgbClr val="0070C0"/>
                </a:solidFill>
                <a:latin typeface="Comic Sans MS" pitchFamily="66" charset="0"/>
              </a:rPr>
              <a:t> </a:t>
            </a:r>
            <a:r>
              <a:rPr lang="en-US" b="1" dirty="0" err="1">
                <a:solidFill>
                  <a:srgbClr val="0070C0"/>
                </a:solidFill>
                <a:latin typeface="Comic Sans MS" pitchFamily="66" charset="0"/>
              </a:rPr>
              <a:t>самосталност</a:t>
            </a:r>
            <a:r>
              <a:rPr lang="en-US" b="1" dirty="0">
                <a:solidFill>
                  <a:srgbClr val="0070C0"/>
                </a:solidFill>
                <a:latin typeface="Comic Sans MS" pitchFamily="66" charset="0"/>
              </a:rPr>
              <a:t> </a:t>
            </a:r>
            <a:r>
              <a:rPr lang="en-US" b="1" dirty="0" err="1">
                <a:solidFill>
                  <a:srgbClr val="0070C0"/>
                </a:solidFill>
                <a:latin typeface="Comic Sans MS" pitchFamily="66" charset="0"/>
              </a:rPr>
              <a:t>најбоље</a:t>
            </a:r>
            <a:r>
              <a:rPr lang="en-US" b="1" dirty="0">
                <a:solidFill>
                  <a:srgbClr val="0070C0"/>
                </a:solidFill>
                <a:latin typeface="Comic Sans MS" pitchFamily="66" charset="0"/>
              </a:rPr>
              <a:t> и </a:t>
            </a:r>
            <a:r>
              <a:rPr lang="en-US" b="1" dirty="0" err="1">
                <a:solidFill>
                  <a:srgbClr val="0070C0"/>
                </a:solidFill>
                <a:latin typeface="Comic Sans MS" pitchFamily="66" charset="0"/>
              </a:rPr>
              <a:t>најлакше</a:t>
            </a:r>
            <a:r>
              <a:rPr lang="en-US" b="1" dirty="0">
                <a:solidFill>
                  <a:srgbClr val="0070C0"/>
                </a:solidFill>
                <a:latin typeface="Comic Sans MS" pitchFamily="66" charset="0"/>
              </a:rPr>
              <a:t> </a:t>
            </a:r>
            <a:r>
              <a:rPr lang="en-US" b="1" dirty="0" err="1">
                <a:solidFill>
                  <a:srgbClr val="0070C0"/>
                </a:solidFill>
                <a:latin typeface="Comic Sans MS" pitchFamily="66" charset="0"/>
              </a:rPr>
              <a:t>учи</a:t>
            </a:r>
            <a:r>
              <a:rPr lang="en-US" b="1" dirty="0">
                <a:solidFill>
                  <a:srgbClr val="0070C0"/>
                </a:solidFill>
                <a:latin typeface="Comic Sans MS" pitchFamily="66" charset="0"/>
              </a:rPr>
              <a:t> у </a:t>
            </a:r>
            <a:r>
              <a:rPr lang="en-US" b="1" dirty="0" err="1">
                <a:solidFill>
                  <a:srgbClr val="0070C0"/>
                </a:solidFill>
                <a:latin typeface="Comic Sans MS" pitchFamily="66" charset="0"/>
              </a:rPr>
              <a:t>вршњачкој</a:t>
            </a:r>
            <a:r>
              <a:rPr lang="en-US" b="1" dirty="0">
                <a:solidFill>
                  <a:srgbClr val="0070C0"/>
                </a:solidFill>
                <a:latin typeface="Comic Sans MS" pitchFamily="66" charset="0"/>
              </a:rPr>
              <a:t> </a:t>
            </a:r>
            <a:r>
              <a:rPr lang="en-US" b="1" dirty="0" err="1">
                <a:solidFill>
                  <a:srgbClr val="0070C0"/>
                </a:solidFill>
                <a:latin typeface="Comic Sans MS" pitchFamily="66" charset="0"/>
              </a:rPr>
              <a:t>групи</a:t>
            </a:r>
            <a:r>
              <a:rPr lang="en-US" b="1" dirty="0">
                <a:solidFill>
                  <a:srgbClr val="0070C0"/>
                </a:solidFill>
                <a:latin typeface="Comic Sans MS" pitchFamily="66" charset="0"/>
              </a:rPr>
              <a:t>, </a:t>
            </a:r>
            <a:r>
              <a:rPr lang="en-US" b="1" dirty="0" err="1">
                <a:solidFill>
                  <a:srgbClr val="0070C0"/>
                </a:solidFill>
                <a:latin typeface="Comic Sans MS" pitchFamily="66" charset="0"/>
              </a:rPr>
              <a:t>уз</a:t>
            </a:r>
            <a:r>
              <a:rPr lang="en-US" b="1" dirty="0">
                <a:solidFill>
                  <a:srgbClr val="0070C0"/>
                </a:solidFill>
                <a:latin typeface="Comic Sans MS" pitchFamily="66" charset="0"/>
              </a:rPr>
              <a:t> </a:t>
            </a:r>
            <a:r>
              <a:rPr lang="en-US" b="1" dirty="0" err="1">
                <a:solidFill>
                  <a:srgbClr val="0070C0"/>
                </a:solidFill>
                <a:latin typeface="Comic Sans MS" pitchFamily="66" charset="0"/>
              </a:rPr>
              <a:t>подршку</a:t>
            </a:r>
            <a:r>
              <a:rPr lang="en-US" b="1" dirty="0">
                <a:solidFill>
                  <a:srgbClr val="0070C0"/>
                </a:solidFill>
                <a:latin typeface="Comic Sans MS" pitchFamily="66" charset="0"/>
              </a:rPr>
              <a:t> </a:t>
            </a:r>
            <a:r>
              <a:rPr lang="en-US" b="1" dirty="0" err="1">
                <a:solidFill>
                  <a:srgbClr val="0070C0"/>
                </a:solidFill>
                <a:latin typeface="Comic Sans MS" pitchFamily="66" charset="0"/>
              </a:rPr>
              <a:t>стручних</a:t>
            </a:r>
            <a:r>
              <a:rPr lang="en-US" b="1" dirty="0">
                <a:solidFill>
                  <a:srgbClr val="0070C0"/>
                </a:solidFill>
                <a:latin typeface="Comic Sans MS" pitchFamily="66" charset="0"/>
              </a:rPr>
              <a:t> </a:t>
            </a:r>
            <a:r>
              <a:rPr lang="en-US" b="1" dirty="0" err="1">
                <a:solidFill>
                  <a:srgbClr val="0070C0"/>
                </a:solidFill>
                <a:latin typeface="Comic Sans MS" pitchFamily="66" charset="0"/>
              </a:rPr>
              <a:t>лица</a:t>
            </a:r>
            <a:r>
              <a:rPr lang="en-US" b="1" dirty="0">
                <a:solidFill>
                  <a:srgbClr val="0070C0"/>
                </a:solidFill>
                <a:latin typeface="Comic Sans MS" pitchFamily="66" charset="0"/>
              </a:rPr>
              <a:t>, у </a:t>
            </a:r>
            <a:r>
              <a:rPr lang="sr-Cyrl-RS" b="1" dirty="0">
                <a:solidFill>
                  <a:srgbClr val="0070C0"/>
                </a:solidFill>
                <a:latin typeface="Comic Sans MS" pitchFamily="66" charset="0"/>
              </a:rPr>
              <a:t>сигурном </a:t>
            </a:r>
            <a:r>
              <a:rPr lang="en-US" b="1" dirty="0">
                <a:solidFill>
                  <a:srgbClr val="0070C0"/>
                </a:solidFill>
                <a:latin typeface="Comic Sans MS" pitchFamily="66" charset="0"/>
              </a:rPr>
              <a:t>и </a:t>
            </a:r>
            <a:r>
              <a:rPr lang="en-US" b="1" dirty="0" err="1">
                <a:solidFill>
                  <a:srgbClr val="0070C0"/>
                </a:solidFill>
                <a:latin typeface="Comic Sans MS" pitchFamily="66" charset="0"/>
              </a:rPr>
              <a:t>подржавајућем</a:t>
            </a:r>
            <a:r>
              <a:rPr lang="en-US" b="1" dirty="0">
                <a:solidFill>
                  <a:srgbClr val="0070C0"/>
                </a:solidFill>
                <a:latin typeface="Comic Sans MS" pitchFamily="66" charset="0"/>
              </a:rPr>
              <a:t> </a:t>
            </a:r>
            <a:r>
              <a:rPr lang="en-US" b="1" dirty="0" err="1">
                <a:solidFill>
                  <a:srgbClr val="0070C0"/>
                </a:solidFill>
                <a:latin typeface="Comic Sans MS" pitchFamily="66" charset="0"/>
              </a:rPr>
              <a:t>вртићком</a:t>
            </a:r>
            <a:r>
              <a:rPr lang="en-US" b="1" dirty="0">
                <a:solidFill>
                  <a:srgbClr val="0070C0"/>
                </a:solidFill>
                <a:latin typeface="Comic Sans MS" pitchFamily="66" charset="0"/>
              </a:rPr>
              <a:t> </a:t>
            </a:r>
            <a:r>
              <a:rPr lang="en-US" b="1" dirty="0" err="1">
                <a:solidFill>
                  <a:srgbClr val="0070C0"/>
                </a:solidFill>
                <a:latin typeface="Comic Sans MS" pitchFamily="66" charset="0"/>
              </a:rPr>
              <a:t>окружењу</a:t>
            </a:r>
            <a:r>
              <a:rPr lang="en-US" b="1" dirty="0">
                <a:solidFill>
                  <a:srgbClr val="0070C0"/>
                </a:solidFill>
                <a:latin typeface="Comic Sans MS" pitchFamily="66" charset="0"/>
              </a:rPr>
              <a:t>.</a:t>
            </a:r>
          </a:p>
          <a:p>
            <a:pPr algn="r">
              <a:buNone/>
            </a:pPr>
            <a:r>
              <a:rPr lang="sr-Cyrl-RS" dirty="0"/>
              <a:t>	</a:t>
            </a:r>
            <a:endParaRPr lang="sr-Cyrl-RS" b="1" dirty="0">
              <a:solidFill>
                <a:srgbClr val="0070C0"/>
              </a:solidFill>
              <a:latin typeface="Comic Sans MS" pitchFamily="66" charset="0"/>
            </a:endParaRPr>
          </a:p>
          <a:p>
            <a:pPr algn="r">
              <a:buNone/>
            </a:pPr>
            <a:r>
              <a:rPr lang="en-US" b="1" dirty="0">
                <a:solidFill>
                  <a:srgbClr val="0070C0"/>
                </a:solidFill>
                <a:latin typeface="Comic Sans MS" pitchFamily="66" charset="0"/>
              </a:rPr>
              <a:t>(</a:t>
            </a:r>
            <a:r>
              <a:rPr lang="en-US" b="1" dirty="0" err="1">
                <a:solidFill>
                  <a:srgbClr val="0070C0"/>
                </a:solidFill>
                <a:latin typeface="Comic Sans MS" pitchFamily="66" charset="0"/>
              </a:rPr>
              <a:t>прилагођено</a:t>
            </a:r>
            <a:r>
              <a:rPr lang="en-US" b="1" dirty="0">
                <a:solidFill>
                  <a:srgbClr val="0070C0"/>
                </a:solidFill>
                <a:latin typeface="Comic Sans MS" pitchFamily="66" charset="0"/>
              </a:rPr>
              <a:t>: </a:t>
            </a:r>
            <a:endParaRPr lang="sr-Cyrl-RS" b="1" dirty="0">
              <a:solidFill>
                <a:srgbClr val="0070C0"/>
              </a:solidFill>
              <a:latin typeface="Comic Sans MS" pitchFamily="66" charset="0"/>
            </a:endParaRPr>
          </a:p>
          <a:p>
            <a:pPr algn="r">
              <a:buNone/>
            </a:pPr>
            <a:r>
              <a:rPr lang="en-US" b="1" dirty="0" err="1">
                <a:solidFill>
                  <a:srgbClr val="0070C0"/>
                </a:solidFill>
                <a:latin typeface="Comic Sans MS" pitchFamily="66" charset="0"/>
              </a:rPr>
              <a:t>Учимо</a:t>
            </a:r>
            <a:r>
              <a:rPr lang="en-US" b="1" dirty="0">
                <a:solidFill>
                  <a:srgbClr val="0070C0"/>
                </a:solidFill>
                <a:latin typeface="Comic Sans MS" pitchFamily="66" charset="0"/>
              </a:rPr>
              <a:t> </a:t>
            </a:r>
            <a:r>
              <a:rPr lang="en-US" b="1" dirty="0" err="1">
                <a:solidFill>
                  <a:srgbClr val="0070C0"/>
                </a:solidFill>
                <a:latin typeface="Comic Sans MS" pitchFamily="66" charset="0"/>
              </a:rPr>
              <a:t>живјети</a:t>
            </a:r>
            <a:r>
              <a:rPr lang="en-US" b="1" dirty="0">
                <a:solidFill>
                  <a:srgbClr val="0070C0"/>
                </a:solidFill>
                <a:latin typeface="Comic Sans MS" pitchFamily="66" charset="0"/>
              </a:rPr>
              <a:t> </a:t>
            </a:r>
            <a:r>
              <a:rPr lang="en-US" b="1" dirty="0" err="1">
                <a:solidFill>
                  <a:srgbClr val="0070C0"/>
                </a:solidFill>
                <a:latin typeface="Comic Sans MS" pitchFamily="66" charset="0"/>
              </a:rPr>
              <a:t>заједно</a:t>
            </a:r>
            <a:r>
              <a:rPr lang="en-US" b="1" dirty="0">
                <a:solidFill>
                  <a:srgbClr val="0070C0"/>
                </a:solidFill>
                <a:latin typeface="Comic Sans MS" pitchFamily="66" charset="0"/>
              </a:rPr>
              <a:t> у </a:t>
            </a:r>
            <a:r>
              <a:rPr lang="en-US" b="1" dirty="0" err="1">
                <a:solidFill>
                  <a:srgbClr val="0070C0"/>
                </a:solidFill>
                <a:latin typeface="Comic Sans MS" pitchFamily="66" charset="0"/>
              </a:rPr>
              <a:t>миру</a:t>
            </a:r>
            <a:r>
              <a:rPr lang="en-US" b="1" dirty="0">
                <a:solidFill>
                  <a:srgbClr val="0070C0"/>
                </a:solidFill>
                <a:latin typeface="Comic Sans MS" pitchFamily="66" charset="0"/>
              </a:rPr>
              <a:t> </a:t>
            </a:r>
            <a:r>
              <a:rPr lang="en-US" b="1" dirty="0" err="1">
                <a:solidFill>
                  <a:srgbClr val="0070C0"/>
                </a:solidFill>
                <a:latin typeface="Comic Sans MS" pitchFamily="66" charset="0"/>
              </a:rPr>
              <a:t>од</a:t>
            </a:r>
            <a:r>
              <a:rPr lang="en-US" b="1" dirty="0">
                <a:solidFill>
                  <a:srgbClr val="0070C0"/>
                </a:solidFill>
                <a:latin typeface="Comic Sans MS" pitchFamily="66" charset="0"/>
              </a:rPr>
              <a:t> </a:t>
            </a:r>
            <a:r>
              <a:rPr lang="en-US" b="1" dirty="0" err="1">
                <a:solidFill>
                  <a:srgbClr val="0070C0"/>
                </a:solidFill>
                <a:latin typeface="Comic Sans MS" pitchFamily="66" charset="0"/>
              </a:rPr>
              <a:t>раног</a:t>
            </a:r>
            <a:r>
              <a:rPr lang="en-US" b="1" dirty="0">
                <a:solidFill>
                  <a:srgbClr val="0070C0"/>
                </a:solidFill>
                <a:latin typeface="Comic Sans MS" pitchFamily="66" charset="0"/>
              </a:rPr>
              <a:t> </a:t>
            </a:r>
            <a:r>
              <a:rPr lang="en-US" b="1" dirty="0" err="1">
                <a:solidFill>
                  <a:srgbClr val="0070C0"/>
                </a:solidFill>
                <a:latin typeface="Comic Sans MS" pitchFamily="66" charset="0"/>
              </a:rPr>
              <a:t>дјетињства</a:t>
            </a:r>
            <a:r>
              <a:rPr lang="en-US" b="1" dirty="0">
                <a:solidFill>
                  <a:srgbClr val="0070C0"/>
                </a:solidFill>
                <a:latin typeface="Comic Sans MS" pitchFamily="66" charset="0"/>
              </a:rPr>
              <a:t>, УНИЦЕФ, 2006.)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sz="2800" b="1" dirty="0">
                <a:solidFill>
                  <a:srgbClr val="FF0000"/>
                </a:solidFill>
                <a:latin typeface="Comic Sans MS" pitchFamily="66" charset="0"/>
              </a:rPr>
              <a:t>ЉУБАВ!</a:t>
            </a:r>
            <a:endParaRPr lang="en-US" sz="2800" b="1" dirty="0">
              <a:solidFill>
                <a:srgbClr val="FF0000"/>
              </a:solidFill>
              <a:latin typeface="Comic Sans MS" pitchFamily="66" charset="0"/>
            </a:endParaRPr>
          </a:p>
        </p:txBody>
      </p:sp>
      <p:sp>
        <p:nvSpPr>
          <p:cNvPr id="3" name="Content Placeholder 2"/>
          <p:cNvSpPr>
            <a:spLocks noGrp="1"/>
          </p:cNvSpPr>
          <p:nvPr>
            <p:ph idx="1"/>
          </p:nvPr>
        </p:nvSpPr>
        <p:spPr/>
        <p:txBody>
          <a:bodyPr/>
          <a:lstStyle/>
          <a:p>
            <a:pPr>
              <a:buNone/>
            </a:pPr>
            <a:r>
              <a:rPr lang="sr-Cyrl-RS" b="1" dirty="0">
                <a:solidFill>
                  <a:srgbClr val="0070C0"/>
                </a:solidFill>
                <a:latin typeface="Comic Sans MS" pitchFamily="66" charset="0"/>
              </a:rPr>
              <a:t>	“За правилно васпитање дјеце најважније је окружење пуно љубави. Међутим, вођени жељом да дјецу заштите од свих животних непријатности, многи родитељи мисле да и најмању</a:t>
            </a:r>
            <a:r>
              <a:rPr lang="en-US" b="1" dirty="0">
                <a:solidFill>
                  <a:srgbClr val="0070C0"/>
                </a:solidFill>
                <a:latin typeface="Comic Sans MS" pitchFamily="66" charset="0"/>
              </a:rPr>
              <a:t> </a:t>
            </a:r>
            <a:r>
              <a:rPr lang="sr-Cyrl-RS" b="1" dirty="0">
                <a:solidFill>
                  <a:srgbClr val="0070C0"/>
                </a:solidFill>
                <a:latin typeface="Comic Sans MS" pitchFamily="66" charset="0"/>
              </a:rPr>
              <a:t>препреку морају да им уклоне са пута. Дјеца тако постају несамостална. Да бисмо дјеци помогли да развију самопоуздање и осјећај самопоштовања, морамо да будемо одлучни и да поставимо здраве границе у дјечијем понашању. Такође је важно и да се одрекнемо непотребних критика и бриге.”</a:t>
            </a:r>
          </a:p>
          <a:p>
            <a:pPr algn="r">
              <a:buNone/>
            </a:pPr>
            <a:r>
              <a:rPr lang="sr-Cyrl-RS" sz="1800" b="1" dirty="0">
                <a:solidFill>
                  <a:srgbClr val="FF0000"/>
                </a:solidFill>
                <a:latin typeface="Comic Sans MS" pitchFamily="66" charset="0"/>
              </a:rPr>
              <a:t>Мајер - Хаузер</a:t>
            </a:r>
          </a:p>
          <a:p>
            <a:pPr algn="r">
              <a:buNone/>
            </a:pPr>
            <a:r>
              <a:rPr lang="sr-Cyrl-RS" sz="1800" b="1" dirty="0">
                <a:solidFill>
                  <a:srgbClr val="FF0000"/>
                </a:solidFill>
                <a:latin typeface="Comic Sans MS" pitchFamily="66" charset="0"/>
              </a:rPr>
              <a:t>“Самостална дјеца су срећнија”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3930B-E5DB-AFD2-0076-21CFBDF18403}"/>
              </a:ext>
            </a:extLst>
          </p:cNvPr>
          <p:cNvSpPr>
            <a:spLocks noGrp="1"/>
          </p:cNvSpPr>
          <p:nvPr>
            <p:ph idx="1"/>
          </p:nvPr>
        </p:nvSpPr>
        <p:spPr/>
        <p:txBody>
          <a:bodyPr/>
          <a:lstStyle/>
          <a:p>
            <a:pPr marL="0" indent="0">
              <a:buNone/>
            </a:pPr>
            <a:r>
              <a:rPr lang="sr-Cyrl-RS" b="1" dirty="0">
                <a:solidFill>
                  <a:srgbClr val="0070C0"/>
                </a:solidFill>
                <a:latin typeface="Comic Sans MS" panose="030F0702030302020204" pitchFamily="66" charset="0"/>
              </a:rPr>
              <a:t>Сад замислите своје одрасло дијете. Ускоро ће славити 20. рођендан. Затворите очи и замислите како ће то изгледати.</a:t>
            </a:r>
          </a:p>
          <a:p>
            <a:pPr marL="0" indent="0">
              <a:buNone/>
            </a:pPr>
            <a:endParaRPr lang="sr-Cyrl-RS" b="1" dirty="0">
              <a:solidFill>
                <a:srgbClr val="0070C0"/>
              </a:solidFill>
              <a:latin typeface="Comic Sans MS" panose="030F0702030302020204" pitchFamily="66" charset="0"/>
            </a:endParaRPr>
          </a:p>
          <a:p>
            <a:pPr marL="0" indent="0">
              <a:buNone/>
            </a:pPr>
            <a:r>
              <a:rPr lang="sr-Cyrl-RS" b="1" dirty="0">
                <a:solidFill>
                  <a:srgbClr val="0070C0"/>
                </a:solidFill>
                <a:latin typeface="Comic Sans MS" panose="030F0702030302020204" pitchFamily="66" charset="0"/>
              </a:rPr>
              <a:t>Каква особа се надате да ће ваше дијете бити у том узрасту?</a:t>
            </a:r>
          </a:p>
          <a:p>
            <a:pPr marL="0" indent="0">
              <a:buNone/>
            </a:pPr>
            <a:endParaRPr lang="sr-Cyrl-RS" b="1" dirty="0">
              <a:solidFill>
                <a:srgbClr val="0070C0"/>
              </a:solidFill>
              <a:latin typeface="Comic Sans MS" panose="030F0702030302020204" pitchFamily="66" charset="0"/>
            </a:endParaRPr>
          </a:p>
          <a:p>
            <a:pPr marL="0" indent="0">
              <a:buNone/>
            </a:pPr>
            <a:r>
              <a:rPr lang="sr-Cyrl-RS" b="1" dirty="0">
                <a:solidFill>
                  <a:srgbClr val="0070C0"/>
                </a:solidFill>
                <a:latin typeface="Comic Sans MS" panose="030F0702030302020204" pitchFamily="66" charset="0"/>
              </a:rPr>
              <a:t>Какав однос бисте </a:t>
            </a:r>
            <a:r>
              <a:rPr lang="sr-Cyrl-RS" b="1" dirty="0" err="1">
                <a:solidFill>
                  <a:srgbClr val="0070C0"/>
                </a:solidFill>
                <a:latin typeface="Comic Sans MS" panose="030F0702030302020204" pitchFamily="66" charset="0"/>
              </a:rPr>
              <a:t>жељели</a:t>
            </a:r>
            <a:r>
              <a:rPr lang="sr-Cyrl-RS" b="1" dirty="0">
                <a:solidFill>
                  <a:srgbClr val="0070C0"/>
                </a:solidFill>
                <a:latin typeface="Comic Sans MS" panose="030F0702030302020204" pitchFamily="66" charset="0"/>
              </a:rPr>
              <a:t> имати са </a:t>
            </a:r>
            <a:r>
              <a:rPr lang="sr-Cyrl-RS" b="1" dirty="0" err="1">
                <a:solidFill>
                  <a:srgbClr val="0070C0"/>
                </a:solidFill>
                <a:latin typeface="Comic Sans MS" panose="030F0702030302020204" pitchFamily="66" charset="0"/>
              </a:rPr>
              <a:t>дјететом</a:t>
            </a:r>
            <a:r>
              <a:rPr lang="sr-Cyrl-RS" b="1" dirty="0">
                <a:solidFill>
                  <a:srgbClr val="0070C0"/>
                </a:solidFill>
                <a:latin typeface="Comic Sans MS" panose="030F0702030302020204" pitchFamily="66" charset="0"/>
              </a:rPr>
              <a:t> у тој доби?</a:t>
            </a:r>
          </a:p>
          <a:p>
            <a:pPr marL="0" indent="0">
              <a:buNone/>
            </a:pPr>
            <a:endParaRPr lang="sr-Cyrl-RS" b="1" dirty="0">
              <a:solidFill>
                <a:srgbClr val="0070C0"/>
              </a:solidFill>
              <a:latin typeface="Comic Sans MS" panose="030F0702030302020204" pitchFamily="66" charset="0"/>
            </a:endParaRPr>
          </a:p>
          <a:p>
            <a:pPr marL="0" indent="0">
              <a:buNone/>
            </a:pPr>
            <a:r>
              <a:rPr lang="sr-Cyrl-RS" b="1" dirty="0">
                <a:solidFill>
                  <a:srgbClr val="0070C0"/>
                </a:solidFill>
                <a:latin typeface="Comic Sans MS" panose="030F0702030302020204" pitchFamily="66" charset="0"/>
              </a:rPr>
              <a:t> Наведите пет особина за које се надате да ће ваше дијете имати са 20 година!.</a:t>
            </a:r>
            <a:endParaRPr lang="en-US"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675537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548438" y="4354090"/>
            <a:ext cx="1762125" cy="2286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28999" y="4781828"/>
            <a:ext cx="2839617" cy="1838047"/>
          </a:xfrm>
          <a:prstGeom prst="rect">
            <a:avLst/>
          </a:prstGeom>
          <a:noFill/>
          <a:ln w="9525">
            <a:noFill/>
            <a:miter lim="800000"/>
            <a:headEnd/>
            <a:tailEnd/>
          </a:ln>
          <a:effectLst/>
        </p:spPr>
      </p:pic>
      <p:sp>
        <p:nvSpPr>
          <p:cNvPr id="7" name="TextBox 6"/>
          <p:cNvSpPr txBox="1"/>
          <p:nvPr/>
        </p:nvSpPr>
        <p:spPr>
          <a:xfrm>
            <a:off x="1066800" y="0"/>
            <a:ext cx="7467600" cy="461665"/>
          </a:xfrm>
          <a:prstGeom prst="rect">
            <a:avLst/>
          </a:prstGeom>
          <a:noFill/>
        </p:spPr>
        <p:txBody>
          <a:bodyPr wrap="square" rtlCol="0">
            <a:spAutoFit/>
          </a:bodyPr>
          <a:lstStyle/>
          <a:p>
            <a:pPr algn="ctr"/>
            <a:r>
              <a:rPr lang="sr-Cyrl-RS" sz="2400" b="1" dirty="0">
                <a:solidFill>
                  <a:srgbClr val="FF0000"/>
                </a:solidFill>
                <a:latin typeface="Comic Sans MS" pitchFamily="66" charset="0"/>
              </a:rPr>
              <a:t>КУЋНИ ПОСЛОВИ ЗА ДЈЕЦУ (</a:t>
            </a:r>
            <a:r>
              <a:rPr lang="sr-Cyrl-RS" sz="2400" b="1" dirty="0" err="1">
                <a:solidFill>
                  <a:srgbClr val="FF0000"/>
                </a:solidFill>
                <a:latin typeface="Comic Sans MS" pitchFamily="66" charset="0"/>
              </a:rPr>
              <a:t>Монтесори</a:t>
            </a:r>
            <a:r>
              <a:rPr lang="sr-Cyrl-RS" sz="2400" b="1" dirty="0">
                <a:solidFill>
                  <a:srgbClr val="FF0000"/>
                </a:solidFill>
                <a:latin typeface="Comic Sans MS" pitchFamily="66" charset="0"/>
              </a:rPr>
              <a:t>)</a:t>
            </a:r>
            <a:endParaRPr lang="en-US" sz="2400" b="1" dirty="0">
              <a:solidFill>
                <a:srgbClr val="FF0000"/>
              </a:solidFill>
              <a:latin typeface="Comic Sans MS" pitchFamily="66" charset="0"/>
            </a:endParaRPr>
          </a:p>
        </p:txBody>
      </p:sp>
      <p:sp>
        <p:nvSpPr>
          <p:cNvPr id="8" name="Oval 7"/>
          <p:cNvSpPr/>
          <p:nvPr/>
        </p:nvSpPr>
        <p:spPr>
          <a:xfrm>
            <a:off x="0" y="457200"/>
            <a:ext cx="40386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Cyrl-RS" b="1" dirty="0">
                <a:solidFill>
                  <a:srgbClr val="002060"/>
                </a:solidFill>
                <a:latin typeface="Comic Sans MS" pitchFamily="66" charset="0"/>
              </a:rPr>
              <a:t>	</a:t>
            </a:r>
          </a:p>
          <a:p>
            <a:r>
              <a:rPr lang="sr-Cyrl-RS" b="1" dirty="0">
                <a:solidFill>
                  <a:srgbClr val="002060"/>
                </a:solidFill>
                <a:latin typeface="Comic Sans MS" pitchFamily="66" charset="0"/>
              </a:rPr>
              <a:t>	</a:t>
            </a:r>
            <a:r>
              <a:rPr lang="sr-Cyrl-RS" b="1" dirty="0">
                <a:solidFill>
                  <a:srgbClr val="FF0000"/>
                </a:solidFill>
                <a:latin typeface="Comic Sans MS" pitchFamily="66" charset="0"/>
              </a:rPr>
              <a:t>2-3 године</a:t>
            </a:r>
          </a:p>
          <a:p>
            <a:pPr lvl="1">
              <a:buFont typeface="Arial" pitchFamily="34" charset="0"/>
              <a:buChar char="•"/>
            </a:pPr>
            <a:r>
              <a:rPr lang="sr-Cyrl-RS" b="1" dirty="0">
                <a:solidFill>
                  <a:srgbClr val="0070C0"/>
                </a:solidFill>
                <a:latin typeface="Comic Sans MS" pitchFamily="66" charset="0"/>
              </a:rPr>
              <a:t> Поспремити играчке,</a:t>
            </a:r>
          </a:p>
          <a:p>
            <a:pPr>
              <a:buFont typeface="Arial" pitchFamily="34" charset="0"/>
              <a:buChar char="•"/>
            </a:pPr>
            <a:r>
              <a:rPr lang="sr-Cyrl-RS" b="1" dirty="0">
                <a:solidFill>
                  <a:srgbClr val="0070C0"/>
                </a:solidFill>
                <a:latin typeface="Comic Sans MS" pitchFamily="66" charset="0"/>
              </a:rPr>
              <a:t> Сложити књиге на полицу,</a:t>
            </a:r>
          </a:p>
          <a:p>
            <a:pPr>
              <a:buFont typeface="Arial" pitchFamily="34" charset="0"/>
              <a:buChar char="•"/>
            </a:pPr>
            <a:r>
              <a:rPr lang="sr-Cyrl-RS" b="1" dirty="0">
                <a:solidFill>
                  <a:srgbClr val="0070C0"/>
                </a:solidFill>
                <a:latin typeface="Comic Sans MS" pitchFamily="66" charset="0"/>
              </a:rPr>
              <a:t> Одложити прљаву одјећу у корпу за</a:t>
            </a:r>
          </a:p>
          <a:p>
            <a:r>
              <a:rPr lang="sr-Cyrl-RS" b="1" dirty="0">
                <a:solidFill>
                  <a:srgbClr val="0070C0"/>
                </a:solidFill>
                <a:latin typeface="Comic Sans MS" pitchFamily="66" charset="0"/>
              </a:rPr>
              <a:t> веш,</a:t>
            </a:r>
          </a:p>
          <a:p>
            <a:pPr>
              <a:buFont typeface="Arial" pitchFamily="34" charset="0"/>
              <a:buChar char="•"/>
            </a:pPr>
            <a:r>
              <a:rPr lang="sr-Cyrl-RS" b="1" dirty="0">
                <a:solidFill>
                  <a:srgbClr val="0070C0"/>
                </a:solidFill>
                <a:latin typeface="Comic Sans MS" pitchFamily="66" charset="0"/>
              </a:rPr>
              <a:t> Бацити смеће,</a:t>
            </a:r>
          </a:p>
          <a:p>
            <a:pPr>
              <a:buFont typeface="Arial" pitchFamily="34" charset="0"/>
              <a:buChar char="•"/>
            </a:pPr>
            <a:r>
              <a:rPr lang="sr-Cyrl-RS" b="1" dirty="0">
                <a:solidFill>
                  <a:srgbClr val="0070C0"/>
                </a:solidFill>
                <a:latin typeface="Comic Sans MS" pitchFamily="66" charset="0"/>
              </a:rPr>
              <a:t> Поставити сто,</a:t>
            </a:r>
          </a:p>
          <a:p>
            <a:pPr>
              <a:buFont typeface="Arial" pitchFamily="34" charset="0"/>
              <a:buChar char="•"/>
            </a:pPr>
            <a:r>
              <a:rPr lang="sr-Cyrl-RS" b="1" dirty="0">
                <a:solidFill>
                  <a:srgbClr val="0070C0"/>
                </a:solidFill>
                <a:latin typeface="Comic Sans MS" pitchFamily="66" charset="0"/>
              </a:rPr>
              <a:t> Обрисати прашину</a:t>
            </a:r>
          </a:p>
          <a:p>
            <a:r>
              <a:rPr lang="sr-Cyrl-RS" b="1" dirty="0">
                <a:solidFill>
                  <a:srgbClr val="0070C0"/>
                </a:solidFill>
                <a:latin typeface="Comic Sans MS" pitchFamily="66" charset="0"/>
              </a:rPr>
              <a:t> са подних лајсни,</a:t>
            </a:r>
          </a:p>
          <a:p>
            <a:pPr>
              <a:buFont typeface="Arial" pitchFamily="34" charset="0"/>
              <a:buChar char="•"/>
            </a:pPr>
            <a:r>
              <a:rPr lang="sr-Cyrl-RS" b="1" dirty="0">
                <a:solidFill>
                  <a:srgbClr val="0070C0"/>
                </a:solidFill>
                <a:latin typeface="Comic Sans MS" pitchFamily="66" charset="0"/>
              </a:rPr>
              <a:t> Поспремити своју 	</a:t>
            </a:r>
            <a:r>
              <a:rPr lang="sr-Cyrl-RS" b="1" dirty="0" err="1">
                <a:solidFill>
                  <a:srgbClr val="0070C0"/>
                </a:solidFill>
                <a:latin typeface="Comic Sans MS" pitchFamily="66" charset="0"/>
              </a:rPr>
              <a:t>одјећу</a:t>
            </a:r>
            <a:r>
              <a:rPr lang="sr-Cyrl-RS" b="1" dirty="0">
                <a:solidFill>
                  <a:srgbClr val="0070C0"/>
                </a:solidFill>
                <a:latin typeface="Comic Sans MS" pitchFamily="66" charset="0"/>
              </a:rPr>
              <a:t>.</a:t>
            </a:r>
          </a:p>
          <a:p>
            <a:pPr algn="just"/>
            <a:endParaRPr lang="en-US" sz="2000" b="1" dirty="0">
              <a:solidFill>
                <a:srgbClr val="002060"/>
              </a:solidFill>
              <a:latin typeface="Comic Sans MS" pitchFamily="66" charset="0"/>
            </a:endParaRPr>
          </a:p>
        </p:txBody>
      </p:sp>
      <p:sp>
        <p:nvSpPr>
          <p:cNvPr id="9" name="Oval 8"/>
          <p:cNvSpPr/>
          <p:nvPr/>
        </p:nvSpPr>
        <p:spPr>
          <a:xfrm>
            <a:off x="2895601" y="381000"/>
            <a:ext cx="3429000" cy="449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itchFamily="66" charset="0"/>
              </a:rPr>
              <a:t>4-5 година</a:t>
            </a:r>
          </a:p>
          <a:p>
            <a:pPr algn="ctr">
              <a:buFont typeface="Arial" pitchFamily="34" charset="0"/>
              <a:buChar char="•"/>
            </a:pPr>
            <a:r>
              <a:rPr lang="sr-Cyrl-RS" b="1" dirty="0">
                <a:solidFill>
                  <a:srgbClr val="0070C0"/>
                </a:solidFill>
                <a:latin typeface="Comic Sans MS" pitchFamily="66" charset="0"/>
              </a:rPr>
              <a:t> Нахранити кућне љубимце,</a:t>
            </a:r>
          </a:p>
          <a:p>
            <a:pPr algn="ctr">
              <a:buFont typeface="Arial" pitchFamily="34" charset="0"/>
              <a:buChar char="•"/>
            </a:pPr>
            <a:r>
              <a:rPr lang="sr-Cyrl-RS" b="1" dirty="0">
                <a:solidFill>
                  <a:srgbClr val="0070C0"/>
                </a:solidFill>
                <a:latin typeface="Comic Sans MS" pitchFamily="66" charset="0"/>
              </a:rPr>
              <a:t>Обрисати проливено,</a:t>
            </a:r>
          </a:p>
          <a:p>
            <a:pPr algn="ctr">
              <a:buFont typeface="Arial" pitchFamily="34" charset="0"/>
              <a:buChar char="•"/>
            </a:pPr>
            <a:r>
              <a:rPr lang="sr-Cyrl-RS" b="1" dirty="0">
                <a:solidFill>
                  <a:srgbClr val="0070C0"/>
                </a:solidFill>
                <a:latin typeface="Comic Sans MS" pitchFamily="66" charset="0"/>
              </a:rPr>
              <a:t>Поспремити играчке,</a:t>
            </a:r>
          </a:p>
          <a:p>
            <a:pPr algn="ctr">
              <a:buFont typeface="Arial" pitchFamily="34" charset="0"/>
              <a:buChar char="•"/>
            </a:pPr>
            <a:r>
              <a:rPr lang="sr-Cyrl-RS" b="1" dirty="0">
                <a:solidFill>
                  <a:srgbClr val="0070C0"/>
                </a:solidFill>
                <a:latin typeface="Comic Sans MS" pitchFamily="66" charset="0"/>
              </a:rPr>
              <a:t> </a:t>
            </a:r>
            <a:r>
              <a:rPr lang="sr-Cyrl-RS" b="1" dirty="0" err="1">
                <a:solidFill>
                  <a:srgbClr val="0070C0"/>
                </a:solidFill>
                <a:latin typeface="Comic Sans MS" pitchFamily="66" charset="0"/>
              </a:rPr>
              <a:t>Намјестити</a:t>
            </a:r>
            <a:r>
              <a:rPr lang="sr-Cyrl-RS" b="1" dirty="0">
                <a:solidFill>
                  <a:srgbClr val="0070C0"/>
                </a:solidFill>
                <a:latin typeface="Comic Sans MS" pitchFamily="66" charset="0"/>
              </a:rPr>
              <a:t> кревет,</a:t>
            </a:r>
          </a:p>
          <a:p>
            <a:pPr algn="ctr">
              <a:buFont typeface="Arial" pitchFamily="34" charset="0"/>
              <a:buChar char="•"/>
            </a:pPr>
            <a:r>
              <a:rPr lang="sr-Cyrl-RS" b="1" dirty="0">
                <a:solidFill>
                  <a:srgbClr val="0070C0"/>
                </a:solidFill>
                <a:latin typeface="Comic Sans MS" pitchFamily="66" charset="0"/>
              </a:rPr>
              <a:t> Поспремити своју собу,</a:t>
            </a:r>
          </a:p>
          <a:p>
            <a:pPr algn="ctr">
              <a:buFont typeface="Arial" pitchFamily="34" charset="0"/>
              <a:buChar char="•"/>
            </a:pPr>
            <a:r>
              <a:rPr lang="sr-Cyrl-RS" b="1" dirty="0">
                <a:solidFill>
                  <a:srgbClr val="0070C0"/>
                </a:solidFill>
                <a:latin typeface="Comic Sans MS" pitchFamily="66" charset="0"/>
              </a:rPr>
              <a:t> Залити цвијеће,</a:t>
            </a:r>
          </a:p>
          <a:p>
            <a:pPr algn="ctr">
              <a:buFont typeface="Arial" pitchFamily="34" charset="0"/>
              <a:buChar char="•"/>
            </a:pPr>
            <a:r>
              <a:rPr lang="sr-Cyrl-RS" b="1" dirty="0">
                <a:solidFill>
                  <a:srgbClr val="0070C0"/>
                </a:solidFill>
                <a:latin typeface="Comic Sans MS" pitchFamily="66" charset="0"/>
              </a:rPr>
              <a:t> Поспремити сто,</a:t>
            </a:r>
          </a:p>
          <a:p>
            <a:pPr algn="ctr">
              <a:buFont typeface="Arial" pitchFamily="34" charset="0"/>
              <a:buChar char="•"/>
            </a:pPr>
            <a:r>
              <a:rPr lang="sr-Cyrl-RS" b="1" dirty="0">
                <a:solidFill>
                  <a:srgbClr val="0070C0"/>
                </a:solidFill>
                <a:latin typeface="Comic Sans MS" pitchFamily="66" charset="0"/>
              </a:rPr>
              <a:t> Припремити једноставан сендвич.</a:t>
            </a:r>
            <a:endParaRPr lang="en-US" b="1" dirty="0">
              <a:solidFill>
                <a:srgbClr val="0070C0"/>
              </a:solidFill>
              <a:latin typeface="Comic Sans MS" pitchFamily="66" charset="0"/>
            </a:endParaRPr>
          </a:p>
        </p:txBody>
      </p:sp>
      <p:sp>
        <p:nvSpPr>
          <p:cNvPr id="10" name="Oval 9"/>
          <p:cNvSpPr/>
          <p:nvPr/>
        </p:nvSpPr>
        <p:spPr>
          <a:xfrm>
            <a:off x="5886450" y="457200"/>
            <a:ext cx="3257550" cy="419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dirty="0">
                <a:solidFill>
                  <a:srgbClr val="FF0000"/>
                </a:solidFill>
                <a:latin typeface="Comic Sans MS" pitchFamily="66" charset="0"/>
              </a:rPr>
              <a:t>6-7 година</a:t>
            </a:r>
          </a:p>
          <a:p>
            <a:pPr algn="ctr">
              <a:buFont typeface="Arial" pitchFamily="34" charset="0"/>
              <a:buChar char="•"/>
            </a:pPr>
            <a:r>
              <a:rPr lang="sr-Cyrl-RS" b="1" dirty="0">
                <a:solidFill>
                  <a:srgbClr val="0070C0"/>
                </a:solidFill>
                <a:latin typeface="Comic Sans MS" pitchFamily="66" charset="0"/>
              </a:rPr>
              <a:t> Сложити чисте пешкире,</a:t>
            </a:r>
          </a:p>
          <a:p>
            <a:pPr algn="ctr">
              <a:buFont typeface="Arial" pitchFamily="34" charset="0"/>
              <a:buChar char="•"/>
            </a:pPr>
            <a:r>
              <a:rPr lang="sr-Cyrl-RS" b="1" dirty="0">
                <a:solidFill>
                  <a:srgbClr val="0070C0"/>
                </a:solidFill>
                <a:latin typeface="Comic Sans MS" pitchFamily="66" charset="0"/>
              </a:rPr>
              <a:t> Обрисати под,</a:t>
            </a:r>
          </a:p>
          <a:p>
            <a:pPr algn="ctr">
              <a:buFont typeface="Arial" pitchFamily="34" charset="0"/>
              <a:buChar char="•"/>
            </a:pPr>
            <a:r>
              <a:rPr lang="sr-Cyrl-RS" b="1" dirty="0">
                <a:solidFill>
                  <a:srgbClr val="0070C0"/>
                </a:solidFill>
                <a:latin typeface="Comic Sans MS" pitchFamily="66" charset="0"/>
              </a:rPr>
              <a:t> Спарити чарапе,</a:t>
            </a:r>
          </a:p>
          <a:p>
            <a:pPr algn="ctr">
              <a:buFont typeface="Arial" pitchFamily="34" charset="0"/>
              <a:buChar char="•"/>
            </a:pPr>
            <a:r>
              <a:rPr lang="sr-Cyrl-RS" b="1" dirty="0">
                <a:solidFill>
                  <a:srgbClr val="0070C0"/>
                </a:solidFill>
                <a:latin typeface="Comic Sans MS" pitchFamily="66" charset="0"/>
              </a:rPr>
              <a:t> </a:t>
            </a:r>
            <a:r>
              <a:rPr lang="sr-Cyrl-RS" b="1" dirty="0" err="1">
                <a:solidFill>
                  <a:srgbClr val="0070C0"/>
                </a:solidFill>
                <a:latin typeface="Comic Sans MS" pitchFamily="66" charset="0"/>
              </a:rPr>
              <a:t>Грабати</a:t>
            </a:r>
            <a:r>
              <a:rPr lang="sr-Cyrl-RS" b="1" dirty="0">
                <a:solidFill>
                  <a:srgbClr val="0070C0"/>
                </a:solidFill>
                <a:latin typeface="Comic Sans MS" pitchFamily="66" charset="0"/>
              </a:rPr>
              <a:t> лишће,</a:t>
            </a:r>
          </a:p>
          <a:p>
            <a:pPr algn="ctr">
              <a:buFont typeface="Arial" pitchFamily="34" charset="0"/>
              <a:buChar char="•"/>
            </a:pPr>
            <a:r>
              <a:rPr lang="sr-Cyrl-RS" b="1" dirty="0">
                <a:solidFill>
                  <a:srgbClr val="0070C0"/>
                </a:solidFill>
                <a:latin typeface="Comic Sans MS" pitchFamily="66" charset="0"/>
              </a:rPr>
              <a:t> Огулити кромпир и мркву,</a:t>
            </a:r>
          </a:p>
          <a:p>
            <a:pPr algn="ctr">
              <a:buFont typeface="Arial" pitchFamily="34" charset="0"/>
              <a:buChar char="•"/>
            </a:pPr>
            <a:r>
              <a:rPr lang="sr-Cyrl-RS" b="1" dirty="0">
                <a:solidFill>
                  <a:srgbClr val="0070C0"/>
                </a:solidFill>
                <a:latin typeface="Comic Sans MS" pitchFamily="66" charset="0"/>
              </a:rPr>
              <a:t> Направити салату,</a:t>
            </a:r>
          </a:p>
          <a:p>
            <a:pPr algn="ctr">
              <a:buFont typeface="Arial" pitchFamily="34" charset="0"/>
              <a:buChar char="•"/>
            </a:pPr>
            <a:r>
              <a:rPr lang="sr-Cyrl-RS" b="1" dirty="0">
                <a:solidFill>
                  <a:srgbClr val="0070C0"/>
                </a:solidFill>
                <a:latin typeface="Comic Sans MS" pitchFamily="66" charset="0"/>
              </a:rPr>
              <a:t> </a:t>
            </a:r>
            <a:r>
              <a:rPr lang="sr-Cyrl-RS" b="1" dirty="0" err="1">
                <a:solidFill>
                  <a:srgbClr val="0070C0"/>
                </a:solidFill>
                <a:latin typeface="Comic Sans MS" pitchFamily="66" charset="0"/>
              </a:rPr>
              <a:t>Замијенити</a:t>
            </a:r>
            <a:r>
              <a:rPr lang="sr-Cyrl-RS" b="1" dirty="0">
                <a:solidFill>
                  <a:srgbClr val="0070C0"/>
                </a:solidFill>
                <a:latin typeface="Comic Sans MS" pitchFamily="66" charset="0"/>
              </a:rPr>
              <a:t> ролну тоалет папира.</a:t>
            </a:r>
          </a:p>
        </p:txBody>
      </p:sp>
      <p:pic>
        <p:nvPicPr>
          <p:cNvPr id="2" name="Picture 2" descr="Kućni poslovi za decu različitih uzrasta - Zelena učionica">
            <a:extLst>
              <a:ext uri="{FF2B5EF4-FFF2-40B4-BE49-F238E27FC236}">
                <a16:creationId xmlns:a16="http://schemas.microsoft.com/office/drawing/2014/main" id="{701FC29D-84DE-CA5A-6DA0-002A0E330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90" y="4648200"/>
            <a:ext cx="3172226" cy="197011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6200" y="217909"/>
            <a:ext cx="5029200" cy="434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solidFill>
                  <a:srgbClr val="FF0000"/>
                </a:solidFill>
                <a:effectLst/>
                <a:latin typeface="Comic Sans MS" panose="030F0702030302020204" pitchFamily="66" charset="0"/>
              </a:rPr>
              <a:t>8-9 година</a:t>
            </a:r>
            <a:endParaRPr lang="sr-Cyrl-RS" sz="1600" b="1" dirty="0">
              <a:solidFill>
                <a:srgbClr val="0070C0"/>
              </a:solidFill>
              <a:latin typeface="Comic Sans MS" pitchFamily="66" charset="0"/>
            </a:endParaRPr>
          </a:p>
          <a:p>
            <a:pPr marL="285750" indent="-285750">
              <a:buFont typeface="Arial" panose="020B0604020202020204" pitchFamily="34" charset="0"/>
              <a:buChar char="•"/>
            </a:pPr>
            <a:r>
              <a:rPr lang="ru-RU" sz="1600" b="1" dirty="0">
                <a:solidFill>
                  <a:srgbClr val="0070C0"/>
                </a:solidFill>
                <a:latin typeface="Comic Sans MS" panose="030F0702030302020204" pitchFamily="66" charset="0"/>
              </a:rPr>
              <a:t>Н</a:t>
            </a:r>
            <a:r>
              <a:rPr lang="ru-RU" sz="1600" b="1" i="0" dirty="0">
                <a:solidFill>
                  <a:srgbClr val="0070C0"/>
                </a:solidFill>
                <a:effectLst/>
                <a:latin typeface="Comic Sans MS" panose="030F0702030302020204" pitchFamily="66" charset="0"/>
              </a:rPr>
              <a:t>апунити машину за суђе,</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Замијенити сијалицу,</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Ставити прљав веш у машину,</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Окачити и сложити </a:t>
            </a:r>
          </a:p>
          <a:p>
            <a:r>
              <a:rPr lang="ru-RU" sz="1600" b="1" i="0" dirty="0">
                <a:solidFill>
                  <a:srgbClr val="0070C0"/>
                </a:solidFill>
                <a:effectLst/>
                <a:latin typeface="Comic Sans MS" panose="030F0702030302020204" pitchFamily="66" charset="0"/>
              </a:rPr>
              <a:t>чист веш,</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Обрисати прашину,</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Опрати цријевом </a:t>
            </a:r>
          </a:p>
          <a:p>
            <a:r>
              <a:rPr lang="ru-RU" sz="1600" b="1" i="0" dirty="0">
                <a:solidFill>
                  <a:srgbClr val="0070C0"/>
                </a:solidFill>
                <a:effectLst/>
                <a:latin typeface="Comic Sans MS" panose="030F0702030302020204" pitchFamily="66" charset="0"/>
              </a:rPr>
              <a:t>терасу,</a:t>
            </a:r>
          </a:p>
          <a:p>
            <a:pPr marL="285750" indent="-285750">
              <a:buFont typeface="Arial" panose="020B0604020202020204" pitchFamily="34" charset="0"/>
              <a:buChar char="•"/>
            </a:pPr>
            <a:r>
              <a:rPr lang="ru-RU" sz="1600" b="1" dirty="0">
                <a:solidFill>
                  <a:srgbClr val="0070C0"/>
                </a:solidFill>
                <a:latin typeface="Comic Sans MS" panose="030F0702030302020204" pitchFamily="66" charset="0"/>
              </a:rPr>
              <a:t>П</a:t>
            </a:r>
            <a:r>
              <a:rPr lang="ru-RU" sz="1600" b="1" i="0" dirty="0">
                <a:solidFill>
                  <a:srgbClr val="0070C0"/>
                </a:solidFill>
                <a:effectLst/>
                <a:latin typeface="Comic Sans MS" panose="030F0702030302020204" pitchFamily="66" charset="0"/>
              </a:rPr>
              <a:t>оспремити намирнице,</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Умутити јаја,</a:t>
            </a:r>
          </a:p>
          <a:p>
            <a:pPr marL="285750" indent="-285750">
              <a:buFont typeface="Arial" panose="020B0604020202020204" pitchFamily="34" charset="0"/>
              <a:buChar char="•"/>
            </a:pPr>
            <a:r>
              <a:rPr lang="ru-RU" sz="1600" b="1" dirty="0">
                <a:solidFill>
                  <a:srgbClr val="0070C0"/>
                </a:solidFill>
                <a:latin typeface="Comic Sans MS" panose="030F0702030302020204" pitchFamily="66" charset="0"/>
              </a:rPr>
              <a:t>И</a:t>
            </a:r>
            <a:r>
              <a:rPr lang="ru-RU" sz="1600" b="1" i="0" dirty="0">
                <a:solidFill>
                  <a:srgbClr val="0070C0"/>
                </a:solidFill>
                <a:effectLst/>
                <a:latin typeface="Comic Sans MS" panose="030F0702030302020204" pitchFamily="66" charset="0"/>
              </a:rPr>
              <a:t>спећи кекс,</a:t>
            </a:r>
          </a:p>
          <a:p>
            <a:pPr marL="285750" indent="-285750">
              <a:buFont typeface="Arial" panose="020B0604020202020204" pitchFamily="34" charset="0"/>
              <a:buChar char="•"/>
            </a:pPr>
            <a:r>
              <a:rPr lang="ru-RU" sz="1600" b="1" i="0" dirty="0">
                <a:solidFill>
                  <a:srgbClr val="0070C0"/>
                </a:solidFill>
                <a:effectLst/>
                <a:latin typeface="Comic Sans MS" panose="030F0702030302020204" pitchFamily="66" charset="0"/>
              </a:rPr>
              <a:t>Прошетати пса</a:t>
            </a:r>
          </a:p>
          <a:p>
            <a:pPr marL="285750" indent="-285750">
              <a:buFont typeface="Arial" panose="020B0604020202020204" pitchFamily="34" charset="0"/>
              <a:buChar char="•"/>
            </a:pPr>
            <a:r>
              <a:rPr lang="ru-RU" sz="1600" b="1" dirty="0">
                <a:solidFill>
                  <a:srgbClr val="0070C0"/>
                </a:solidFill>
                <a:latin typeface="Comic Sans MS" panose="030F0702030302020204" pitchFamily="66" charset="0"/>
              </a:rPr>
              <a:t>П</a:t>
            </a:r>
            <a:r>
              <a:rPr lang="ru-RU" sz="1600" b="1" i="0" dirty="0">
                <a:solidFill>
                  <a:srgbClr val="0070C0"/>
                </a:solidFill>
                <a:effectLst/>
                <a:latin typeface="Comic Sans MS" panose="030F0702030302020204" pitchFamily="66" charset="0"/>
              </a:rPr>
              <a:t>оспремити сто.</a:t>
            </a:r>
            <a:endParaRPr lang="en-US" sz="1600" b="1" dirty="0">
              <a:solidFill>
                <a:srgbClr val="0070C0"/>
              </a:solidFill>
              <a:latin typeface="Comic Sans MS" panose="030F0702030302020204" pitchFamily="66" charset="0"/>
            </a:endParaRPr>
          </a:p>
        </p:txBody>
      </p:sp>
      <p:sp>
        <p:nvSpPr>
          <p:cNvPr id="9" name="Oval 8"/>
          <p:cNvSpPr/>
          <p:nvPr/>
        </p:nvSpPr>
        <p:spPr>
          <a:xfrm>
            <a:off x="3810000" y="398106"/>
            <a:ext cx="52578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solidFill>
                  <a:srgbClr val="FF0000"/>
                </a:solidFill>
                <a:effectLst/>
                <a:latin typeface="Comic Sans MS" panose="030F0702030302020204" pitchFamily="66" charset="0"/>
              </a:rPr>
              <a:t>10-11 година</a:t>
            </a:r>
            <a:endParaRPr lang="sr-Cyrl-RS" sz="1800" b="1" dirty="0">
              <a:solidFill>
                <a:srgbClr val="0070C0"/>
              </a:solidFill>
              <a:latin typeface="Comic Sans MS" pitchFamily="66" charset="0"/>
            </a:endParaRPr>
          </a:p>
          <a:p>
            <a:pPr marL="285750" indent="-285750">
              <a:buFont typeface="Arial" panose="020B0604020202020204" pitchFamily="34" charset="0"/>
              <a:buChar char="•"/>
            </a:pPr>
            <a:r>
              <a:rPr lang="ru-RU" sz="1800" b="1" i="0" dirty="0">
                <a:solidFill>
                  <a:srgbClr val="0070C0"/>
                </a:solidFill>
                <a:effectLst/>
                <a:latin typeface="Comic Sans MS" panose="030F0702030302020204" pitchFamily="66" charset="0"/>
              </a:rPr>
              <a:t> </a:t>
            </a:r>
            <a:r>
              <a:rPr lang="ru-RU" sz="1800" b="1" dirty="0">
                <a:solidFill>
                  <a:srgbClr val="0070C0"/>
                </a:solidFill>
                <a:latin typeface="Comic Sans MS" panose="030F0702030302020204" pitchFamily="66" charset="0"/>
              </a:rPr>
              <a:t>О</a:t>
            </a:r>
            <a:r>
              <a:rPr lang="ru-RU" b="1" i="0" dirty="0">
                <a:solidFill>
                  <a:srgbClr val="0070C0"/>
                </a:solidFill>
                <a:effectLst/>
                <a:latin typeface="Comic Sans MS" panose="030F0702030302020204" pitchFamily="66" charset="0"/>
              </a:rPr>
              <a:t>прати купатило,</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 </a:t>
            </a:r>
            <a:r>
              <a:rPr lang="ru-RU" b="1" dirty="0">
                <a:solidFill>
                  <a:srgbClr val="0070C0"/>
                </a:solidFill>
                <a:latin typeface="Comic Sans MS" panose="030F0702030302020204" pitchFamily="66" charset="0"/>
              </a:rPr>
              <a:t>У</a:t>
            </a:r>
            <a:r>
              <a:rPr lang="ru-RU" b="1" i="0" dirty="0">
                <a:solidFill>
                  <a:srgbClr val="0070C0"/>
                </a:solidFill>
                <a:effectLst/>
                <a:latin typeface="Comic Sans MS" panose="030F0702030302020204" pitchFamily="66" charset="0"/>
              </a:rPr>
              <a:t>сисати тепихе,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Очистити радне површине,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Темељно очистити кухињу,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Припремити једноставан оброк,</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Покосити траву,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 </a:t>
            </a:r>
            <a:r>
              <a:rPr lang="ru-RU" b="1" dirty="0">
                <a:solidFill>
                  <a:srgbClr val="0070C0"/>
                </a:solidFill>
                <a:latin typeface="Comic Sans MS" panose="030F0702030302020204" pitchFamily="66" charset="0"/>
              </a:rPr>
              <a:t>Унијети </a:t>
            </a:r>
            <a:r>
              <a:rPr lang="ru-RU" b="1" i="0" dirty="0">
                <a:solidFill>
                  <a:srgbClr val="0070C0"/>
                </a:solidFill>
                <a:effectLst/>
                <a:latin typeface="Comic Sans MS" panose="030F0702030302020204" pitchFamily="66" charset="0"/>
              </a:rPr>
              <a:t>пошту,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Једноставне поправке (нпр. пришити дугме),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Очистити гаражу</a:t>
            </a:r>
            <a:endParaRPr lang="sr-Cyrl-RS" b="1" dirty="0">
              <a:solidFill>
                <a:srgbClr val="0070C0"/>
              </a:solidFill>
              <a:latin typeface="Comic Sans MS" panose="030F0702030302020204" pitchFamily="66" charset="0"/>
            </a:endParaRPr>
          </a:p>
        </p:txBody>
      </p:sp>
      <p:pic>
        <p:nvPicPr>
          <p:cNvPr id="4" name="Picture 4">
            <a:extLst>
              <a:ext uri="{FF2B5EF4-FFF2-40B4-BE49-F238E27FC236}">
                <a16:creationId xmlns:a16="http://schemas.microsoft.com/office/drawing/2014/main" id="{0264F367-98C9-AF27-8800-3D97E4DC170C}"/>
              </a:ext>
            </a:extLst>
          </p:cNvPr>
          <p:cNvPicPr>
            <a:picLocks noChangeAspect="1" noChangeArrowheads="1"/>
          </p:cNvPicPr>
          <p:nvPr/>
        </p:nvPicPr>
        <p:blipFill>
          <a:blip r:embed="rId2"/>
          <a:srcRect/>
          <a:stretch>
            <a:fillRect/>
          </a:stretch>
        </p:blipFill>
        <p:spPr bwMode="auto">
          <a:xfrm>
            <a:off x="882501" y="4680857"/>
            <a:ext cx="3102049" cy="2032896"/>
          </a:xfrm>
          <a:prstGeom prst="rect">
            <a:avLst/>
          </a:prstGeom>
          <a:noFill/>
          <a:ln w="9525">
            <a:noFill/>
            <a:miter lim="800000"/>
            <a:headEnd/>
            <a:tailEnd/>
          </a:ln>
          <a:effectLst/>
        </p:spPr>
      </p:pic>
      <p:pic>
        <p:nvPicPr>
          <p:cNvPr id="1028" name="Picture 4" descr="Koji kućni poslovi su primereni vašem detetu?">
            <a:extLst>
              <a:ext uri="{FF2B5EF4-FFF2-40B4-BE49-F238E27FC236}">
                <a16:creationId xmlns:a16="http://schemas.microsoft.com/office/drawing/2014/main" id="{0176C4EB-E14B-DD44-406E-CBBFF45AF6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4649350"/>
            <a:ext cx="2993950" cy="200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5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62000" y="20216"/>
            <a:ext cx="5635690" cy="46513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b="1" i="0" dirty="0">
                <a:solidFill>
                  <a:srgbClr val="FF0000"/>
                </a:solidFill>
                <a:effectLst/>
                <a:latin typeface="Comic Sans MS" panose="030F0702030302020204" pitchFamily="66" charset="0"/>
              </a:rPr>
              <a:t>12 и више година</a:t>
            </a:r>
            <a:endParaRPr lang="sr-Cyrl-RS" b="1" dirty="0">
              <a:solidFill>
                <a:srgbClr val="FF0000"/>
              </a:solidFill>
              <a:latin typeface="Comic Sans MS" panose="030F0702030302020204" pitchFamily="66" charset="0"/>
            </a:endParaRPr>
          </a:p>
          <a:p>
            <a:pPr marL="285750" indent="-285750">
              <a:buFont typeface="Arial" panose="020B0604020202020204" pitchFamily="34" charset="0"/>
              <a:buChar char="•"/>
            </a:pPr>
            <a:r>
              <a:rPr lang="ru-RU" b="1" dirty="0">
                <a:solidFill>
                  <a:srgbClr val="0070C0"/>
                </a:solidFill>
                <a:latin typeface="Comic Sans MS" panose="030F0702030302020204" pitchFamily="66" charset="0"/>
              </a:rPr>
              <a:t>О</a:t>
            </a:r>
            <a:r>
              <a:rPr lang="ru-RU" b="1" i="0" dirty="0">
                <a:solidFill>
                  <a:srgbClr val="0070C0"/>
                </a:solidFill>
                <a:effectLst/>
                <a:latin typeface="Comic Sans MS" panose="030F0702030302020204" pitchFamily="66" charset="0"/>
              </a:rPr>
              <a:t>брисати подове,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Замијенити сијалице,</a:t>
            </a:r>
          </a:p>
          <a:p>
            <a:pPr marL="285750" indent="-285750">
              <a:buFont typeface="Arial" panose="020B0604020202020204" pitchFamily="34" charset="0"/>
              <a:buChar char="•"/>
            </a:pPr>
            <a:r>
              <a:rPr lang="ru-RU" b="1" dirty="0">
                <a:solidFill>
                  <a:srgbClr val="0070C0"/>
                </a:solidFill>
                <a:latin typeface="Comic Sans MS" panose="030F0702030302020204" pitchFamily="66" charset="0"/>
              </a:rPr>
              <a:t>О</a:t>
            </a:r>
            <a:r>
              <a:rPr lang="ru-RU" b="1" i="0" dirty="0">
                <a:solidFill>
                  <a:srgbClr val="0070C0"/>
                </a:solidFill>
                <a:effectLst/>
                <a:latin typeface="Comic Sans MS" panose="030F0702030302020204" pitchFamily="66" charset="0"/>
              </a:rPr>
              <a:t>прати и усисати ауто,</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Ошишати живу ограду,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Офарбати зид,</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Направити попис и купити намирнице,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Припремити вечеру,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Испећи хљеб или колач,</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Једноставне кућне поправке,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Опрати прозоре,</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Испеглати одјећу,</a:t>
            </a:r>
          </a:p>
          <a:p>
            <a:pPr marL="285750" indent="-285750">
              <a:buFont typeface="Arial" panose="020B0604020202020204" pitchFamily="34" charset="0"/>
              <a:buChar char="•"/>
            </a:pPr>
            <a:r>
              <a:rPr lang="ru-RU" b="1" i="0" dirty="0">
                <a:solidFill>
                  <a:srgbClr val="0070C0"/>
                </a:solidFill>
                <a:effectLst/>
                <a:latin typeface="Comic Sans MS" panose="030F0702030302020204" pitchFamily="66" charset="0"/>
              </a:rPr>
              <a:t>Чувати млађу браћу и сестре.</a:t>
            </a:r>
            <a:endParaRPr lang="en-US" b="1" dirty="0">
              <a:solidFill>
                <a:srgbClr val="0070C0"/>
              </a:solidFill>
              <a:latin typeface="Comic Sans MS" panose="030F0702030302020204" pitchFamily="66" charset="0"/>
            </a:endParaRPr>
          </a:p>
        </p:txBody>
      </p:sp>
      <p:pic>
        <p:nvPicPr>
          <p:cNvPr id="3074" name="Picture 2" descr="Future Chefs: Culinary Resources for Kids">
            <a:extLst>
              <a:ext uri="{FF2B5EF4-FFF2-40B4-BE49-F238E27FC236}">
                <a16:creationId xmlns:a16="http://schemas.microsoft.com/office/drawing/2014/main" id="{5847602E-21D2-7AA8-E3C8-8CFD57EE73E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71528" y="4191000"/>
            <a:ext cx="3581923" cy="23903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eaching Kids How to Iron - Thirty Handmade Days">
            <a:extLst>
              <a:ext uri="{FF2B5EF4-FFF2-40B4-BE49-F238E27FC236}">
                <a16:creationId xmlns:a16="http://schemas.microsoft.com/office/drawing/2014/main" id="{53D88D6B-F298-D4A6-AFCF-E2ED6F2D8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897" y="271998"/>
            <a:ext cx="228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ildren learn to fix things: young learned, old done! - VINCI Energies  Netherlands">
            <a:extLst>
              <a:ext uri="{FF2B5EF4-FFF2-40B4-BE49-F238E27FC236}">
                <a16:creationId xmlns:a16="http://schemas.microsoft.com/office/drawing/2014/main" id="{25C9EFA4-015A-6578-4B5F-4E9BBCD61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93" y="4343400"/>
            <a:ext cx="41148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0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4332-D0AB-8C95-8ECF-433DE5EE2C2A}"/>
              </a:ext>
            </a:extLst>
          </p:cNvPr>
          <p:cNvSpPr>
            <a:spLocks noGrp="1"/>
          </p:cNvSpPr>
          <p:nvPr>
            <p:ph type="title"/>
          </p:nvPr>
        </p:nvSpPr>
        <p:spPr/>
        <p:txBody>
          <a:bodyPr/>
          <a:lstStyle/>
          <a:p>
            <a:r>
              <a:rPr lang="sr-Cyrl-RS" sz="3200" b="1" dirty="0">
                <a:solidFill>
                  <a:srgbClr val="FF0000"/>
                </a:solidFill>
                <a:latin typeface="Comic Sans MS" panose="030F0702030302020204" pitchFamily="66" charset="0"/>
              </a:rPr>
              <a:t>УМЈЕСТО САВЈЕТА…</a:t>
            </a:r>
            <a:endParaRPr lang="en-US" sz="32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58C56001-EC2D-4427-BE0D-D28D4A513C64}"/>
              </a:ext>
            </a:extLst>
          </p:cNvPr>
          <p:cNvSpPr>
            <a:spLocks noGrp="1"/>
          </p:cNvSpPr>
          <p:nvPr>
            <p:ph idx="1"/>
          </p:nvPr>
        </p:nvSpPr>
        <p:spPr/>
        <p:txBody>
          <a:bodyPr/>
          <a:lstStyle/>
          <a:p>
            <a:pPr algn="ctr">
              <a:buFont typeface="Wingdings" panose="05000000000000000000" pitchFamily="2" charset="2"/>
              <a:buChar char="v"/>
            </a:pPr>
            <a:r>
              <a:rPr lang="sr-Cyrl-RS" sz="2800" b="1" dirty="0">
                <a:solidFill>
                  <a:srgbClr val="00B050"/>
                </a:solidFill>
                <a:latin typeface="Comic Sans MS" panose="030F0702030302020204" pitchFamily="66" charset="0"/>
              </a:rPr>
              <a:t>УСПОСТАВИТИ ПРАВИЛА У ПОРОДИЦИ</a:t>
            </a:r>
          </a:p>
          <a:p>
            <a:pPr algn="ctr">
              <a:buFont typeface="Wingdings" panose="05000000000000000000" pitchFamily="2" charset="2"/>
              <a:buChar char="v"/>
            </a:pPr>
            <a:endParaRPr lang="sr-Cyrl-RS" sz="2800" b="1" dirty="0">
              <a:solidFill>
                <a:srgbClr val="FF0000"/>
              </a:solidFill>
              <a:latin typeface="Comic Sans MS" panose="030F0702030302020204" pitchFamily="66" charset="0"/>
            </a:endParaRPr>
          </a:p>
          <a:p>
            <a:pPr algn="ctr">
              <a:buFont typeface="Wingdings" panose="05000000000000000000" pitchFamily="2" charset="2"/>
              <a:buChar char="v"/>
            </a:pPr>
            <a:endParaRPr lang="sr-Cyrl-RS" sz="2800" b="1" dirty="0">
              <a:solidFill>
                <a:srgbClr val="FF0000"/>
              </a:solidFill>
              <a:latin typeface="Comic Sans MS" panose="030F0702030302020204" pitchFamily="66" charset="0"/>
            </a:endParaRPr>
          </a:p>
          <a:p>
            <a:pPr marL="0" indent="0" algn="just">
              <a:buNone/>
            </a:pPr>
            <a:endParaRPr lang="sr-Cyrl-RS" b="1" dirty="0">
              <a:solidFill>
                <a:srgbClr val="FF0000"/>
              </a:solidFill>
              <a:latin typeface="Comic Sans MS" panose="030F0702030302020204" pitchFamily="66" charset="0"/>
            </a:endParaRPr>
          </a:p>
          <a:p>
            <a:pPr marL="0" indent="0" algn="just">
              <a:buNone/>
            </a:pPr>
            <a:endParaRPr lang="sr-Cyrl-RS" b="1" dirty="0">
              <a:solidFill>
                <a:srgbClr val="FF0000"/>
              </a:solidFill>
              <a:latin typeface="Comic Sans MS" panose="030F0702030302020204" pitchFamily="66" charset="0"/>
            </a:endParaRPr>
          </a:p>
        </p:txBody>
      </p:sp>
      <p:sp>
        <p:nvSpPr>
          <p:cNvPr id="4" name="Content Placeholder 2">
            <a:extLst>
              <a:ext uri="{FF2B5EF4-FFF2-40B4-BE49-F238E27FC236}">
                <a16:creationId xmlns:a16="http://schemas.microsoft.com/office/drawing/2014/main" id="{68A2A5D9-A9D8-8B3E-ABC0-E76C528B7814}"/>
              </a:ext>
            </a:extLst>
          </p:cNvPr>
          <p:cNvSpPr txBox="1">
            <a:spLocks/>
          </p:cNvSpPr>
          <p:nvPr/>
        </p:nvSpPr>
        <p:spPr bwMode="auto">
          <a:xfrm>
            <a:off x="228600" y="1828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lgn="just"/>
            <a:endParaRPr lang="sr-Cyrl-RS" b="1" kern="0" dirty="0">
              <a:solidFill>
                <a:srgbClr val="0070C0"/>
              </a:solidFill>
              <a:latin typeface="Comic Sans MS" panose="030F0702030302020204" pitchFamily="66" charset="0"/>
            </a:endParaRPr>
          </a:p>
          <a:p>
            <a:r>
              <a:rPr lang="en-US" b="1" kern="0" dirty="0" err="1">
                <a:solidFill>
                  <a:srgbClr val="0070C0"/>
                </a:solidFill>
                <a:latin typeface="Comic Sans MS" panose="030F0702030302020204" pitchFamily="66" charset="0"/>
              </a:rPr>
              <a:t>Правила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су</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веома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важна</a:t>
            </a:r>
            <a:r>
              <a:rPr lang="en-US" b="1" kern="0" dirty="0">
                <a:solidFill>
                  <a:srgbClr val="0070C0"/>
                </a:solidFill>
                <a:latin typeface="Comic Sans MS" panose="030F0702030302020204" pitchFamily="66" charset="0"/>
              </a:rPr>
              <a:t> у </a:t>
            </a:r>
            <a:r>
              <a:rPr lang="en-US" b="1" kern="0" dirty="0" err="1">
                <a:solidFill>
                  <a:srgbClr val="0070C0"/>
                </a:solidFill>
                <a:latin typeface="Comic Sans MS" panose="030F0702030302020204" pitchFamily="66" charset="0"/>
              </a:rPr>
              <a:t>великим</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организацијама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вртић,школа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војска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болница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али</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исто</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тако</a:t>
            </a:r>
            <a:r>
              <a:rPr lang="en-US" b="1" kern="0" dirty="0">
                <a:solidFill>
                  <a:srgbClr val="0070C0"/>
                </a:solidFill>
                <a:latin typeface="Comic Sans MS" panose="030F0702030302020204" pitchFamily="66" charset="0"/>
              </a:rPr>
              <a:t> и у </a:t>
            </a:r>
            <a:r>
              <a:rPr lang="en-US" b="1" kern="0" dirty="0" err="1">
                <a:solidFill>
                  <a:srgbClr val="FF0000"/>
                </a:solidFill>
                <a:latin typeface="Comic Sans MS" panose="030F0702030302020204" pitchFamily="66" charset="0"/>
              </a:rPr>
              <a:t>породици</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јер</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је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неопходно</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да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се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зна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ко</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шта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ради</a:t>
            </a:r>
            <a:r>
              <a:rPr lang="en-US" b="1" kern="0" dirty="0">
                <a:solidFill>
                  <a:srgbClr val="0070C0"/>
                </a:solidFill>
                <a:latin typeface="Comic Sans MS" panose="030F0702030302020204" pitchFamily="66" charset="0"/>
              </a:rPr>
              <a:t> и </a:t>
            </a:r>
            <a:r>
              <a:rPr lang="en-US" b="1" kern="0" dirty="0" err="1">
                <a:solidFill>
                  <a:srgbClr val="0070C0"/>
                </a:solidFill>
                <a:latin typeface="Comic Sans MS" panose="030F0702030302020204" pitchFamily="66" charset="0"/>
              </a:rPr>
              <a:t>ко</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је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за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шта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одговоран</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Дјеци</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је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веома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важно</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да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знају</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шта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се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од</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њих</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очекује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Они</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ће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се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осјећати</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сигурније</a:t>
            </a:r>
            <a:r>
              <a:rPr lang="en-US" b="1" kern="0" dirty="0">
                <a:solidFill>
                  <a:srgbClr val="0070C0"/>
                </a:solidFill>
                <a:latin typeface="Comic Sans MS" panose="030F0702030302020204" pitchFamily="66" charset="0"/>
              </a:rPr>
              <a:t> и </a:t>
            </a:r>
            <a:r>
              <a:rPr lang="en-US" b="1" kern="0" dirty="0" err="1">
                <a:solidFill>
                  <a:srgbClr val="0070C0"/>
                </a:solidFill>
                <a:latin typeface="Comic Sans MS" panose="030F0702030302020204" pitchFamily="66" charset="0"/>
              </a:rPr>
              <a:t>срећније</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када</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живе</a:t>
            </a:r>
            <a:r>
              <a:rPr lang="en-US" b="1" kern="0" dirty="0">
                <a:solidFill>
                  <a:srgbClr val="0070C0"/>
                </a:solidFill>
                <a:latin typeface="Comic Sans MS" panose="030F0702030302020204" pitchFamily="66" charset="0"/>
              </a:rPr>
              <a:t> у </a:t>
            </a:r>
            <a:r>
              <a:rPr lang="en-US" b="1" kern="0" dirty="0" err="1">
                <a:solidFill>
                  <a:srgbClr val="0070C0"/>
                </a:solidFill>
                <a:latin typeface="Comic Sans MS" panose="030F0702030302020204" pitchFamily="66" charset="0"/>
              </a:rPr>
              <a:t>оквиру</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разумних</a:t>
            </a:r>
            <a:r>
              <a:rPr lang="en-US" b="1" kern="0" dirty="0">
                <a:solidFill>
                  <a:srgbClr val="0070C0"/>
                </a:solidFill>
                <a:latin typeface="Comic Sans MS" panose="030F0702030302020204" pitchFamily="66" charset="0"/>
              </a:rPr>
              <a:t> </a:t>
            </a:r>
            <a:r>
              <a:rPr lang="en-US" b="1" kern="0" dirty="0" err="1">
                <a:solidFill>
                  <a:srgbClr val="0070C0"/>
                </a:solidFill>
                <a:latin typeface="Comic Sans MS" panose="030F0702030302020204" pitchFamily="66" charset="0"/>
              </a:rPr>
              <a:t>ограничења</a:t>
            </a:r>
            <a:r>
              <a:rPr lang="en-US" b="1" kern="0" dirty="0">
                <a:solidFill>
                  <a:srgbClr val="0070C0"/>
                </a:solidFill>
                <a:latin typeface="Comic Sans MS" panose="030F0702030302020204" pitchFamily="66" charset="0"/>
              </a:rPr>
              <a:t>.</a:t>
            </a:r>
            <a:endParaRPr lang="sr-Cyrl-RS" b="1" kern="0" dirty="0">
              <a:solidFill>
                <a:srgbClr val="0070C0"/>
              </a:solidFill>
              <a:latin typeface="Comic Sans MS" panose="030F0702030302020204" pitchFamily="66" charset="0"/>
            </a:endParaRPr>
          </a:p>
          <a:p>
            <a:pPr marL="0" indent="0">
              <a:buNone/>
            </a:pPr>
            <a:endParaRPr lang="sr-Cyrl-RS" b="1" kern="0" dirty="0">
              <a:solidFill>
                <a:srgbClr val="0070C0"/>
              </a:solidFill>
              <a:latin typeface="Comic Sans MS" panose="030F0702030302020204" pitchFamily="66" charset="0"/>
            </a:endParaRPr>
          </a:p>
          <a:p>
            <a:pPr marL="0" indent="0" algn="ctr">
              <a:buNone/>
            </a:pPr>
            <a:r>
              <a:rPr lang="en-US" b="1" kern="0" dirty="0">
                <a:solidFill>
                  <a:srgbClr val="FF0000"/>
                </a:solidFill>
                <a:latin typeface="Comic Sans MS" panose="030F0702030302020204" pitchFamily="66" charset="0"/>
              </a:rPr>
              <a:t>„</a:t>
            </a:r>
            <a:r>
              <a:rPr lang="en-US" b="1" kern="0" dirty="0" err="1">
                <a:solidFill>
                  <a:srgbClr val="FF0000"/>
                </a:solidFill>
                <a:latin typeface="Comic Sans MS" panose="030F0702030302020204" pitchFamily="66" charset="0"/>
              </a:rPr>
              <a:t>Дјеца</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ће</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се</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са</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родитељима</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који</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не</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успостављају</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границе</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осјећати</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као</a:t>
            </a:r>
            <a:r>
              <a:rPr lang="en-US" b="1" kern="0" dirty="0">
                <a:solidFill>
                  <a:srgbClr val="FF0000"/>
                </a:solidFill>
                <a:latin typeface="Comic Sans MS" panose="030F0702030302020204" pitchFamily="66" charset="0"/>
              </a:rPr>
              <a:t> у </a:t>
            </a:r>
            <a:r>
              <a:rPr lang="en-US" b="1" kern="0" dirty="0" err="1">
                <a:solidFill>
                  <a:srgbClr val="FF0000"/>
                </a:solidFill>
                <a:latin typeface="Comic Sans MS" panose="030F0702030302020204" pitchFamily="66" charset="0"/>
              </a:rPr>
              <a:t>живом</a:t>
            </a:r>
            <a:r>
              <a:rPr lang="en-US" b="1" kern="0" dirty="0">
                <a:solidFill>
                  <a:srgbClr val="FF0000"/>
                </a:solidFill>
                <a:latin typeface="Comic Sans MS" panose="030F0702030302020204" pitchFamily="66" charset="0"/>
              </a:rPr>
              <a:t> </a:t>
            </a:r>
            <a:r>
              <a:rPr lang="en-US" b="1" kern="0" dirty="0" err="1">
                <a:solidFill>
                  <a:srgbClr val="FF0000"/>
                </a:solidFill>
                <a:latin typeface="Comic Sans MS" panose="030F0702030302020204" pitchFamily="66" charset="0"/>
              </a:rPr>
              <a:t>пијеску</a:t>
            </a:r>
            <a:r>
              <a:rPr lang="en-US" b="1" kern="0" dirty="0">
                <a:solidFill>
                  <a:srgbClr val="FF0000"/>
                </a:solidFill>
                <a:latin typeface="Comic Sans MS" panose="030F0702030302020204" pitchFamily="66" charset="0"/>
              </a:rPr>
              <a:t>!“ </a:t>
            </a:r>
            <a:endParaRPr lang="sr-Cyrl-RS" b="1" kern="0" dirty="0">
              <a:solidFill>
                <a:srgbClr val="FF0000"/>
              </a:solidFill>
              <a:latin typeface="Comic Sans MS" panose="030F0702030302020204" pitchFamily="66" charset="0"/>
            </a:endParaRPr>
          </a:p>
          <a:p>
            <a:pPr marL="0" indent="0" algn="ctr">
              <a:buNone/>
            </a:pPr>
            <a:r>
              <a:rPr lang="sr-Cyrl-RS" b="1" kern="0" dirty="0">
                <a:solidFill>
                  <a:srgbClr val="FF0000"/>
                </a:solidFill>
                <a:latin typeface="Comic Sans MS" panose="030F0702030302020204" pitchFamily="66" charset="0"/>
              </a:rPr>
              <a:t>					Душко Радовић</a:t>
            </a:r>
            <a:endParaRPr lang="en-US" kern="0" dirty="0">
              <a:solidFill>
                <a:srgbClr val="FF0000"/>
              </a:solidFill>
            </a:endParaRPr>
          </a:p>
        </p:txBody>
      </p:sp>
    </p:spTree>
    <p:extLst>
      <p:ext uri="{BB962C8B-B14F-4D97-AF65-F5344CB8AC3E}">
        <p14:creationId xmlns:p14="http://schemas.microsoft.com/office/powerpoint/2010/main" val="3668216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5973763"/>
          </a:xfrm>
        </p:spPr>
        <p:txBody>
          <a:bodyPr>
            <a:normAutofit fontScale="40000" lnSpcReduction="20000"/>
          </a:bodyPr>
          <a:lstStyle/>
          <a:p>
            <a:pPr marL="0" indent="0" algn="ctr">
              <a:buNone/>
            </a:pPr>
            <a:r>
              <a:rPr lang="sr-Cyrl-RS" sz="6000" b="1" dirty="0">
                <a:solidFill>
                  <a:srgbClr val="0070C0"/>
                </a:solidFill>
                <a:latin typeface="Comic Sans MS" panose="030F0702030302020204" pitchFamily="66" charset="0"/>
              </a:rPr>
              <a:t>      Да би правила била функционална и корисна ,  морају имати одређене карактеристике:</a:t>
            </a:r>
          </a:p>
          <a:p>
            <a:pPr marL="0" indent="0" algn="just">
              <a:buNone/>
            </a:pPr>
            <a:endParaRPr lang="sr-Cyrl-RS" sz="6000" b="1" dirty="0">
              <a:solidFill>
                <a:srgbClr val="0070C0"/>
              </a:solidFill>
              <a:latin typeface="Comic Sans MS" panose="030F0702030302020204" pitchFamily="66" charset="0"/>
            </a:endParaRPr>
          </a:p>
          <a:p>
            <a:pPr algn="just">
              <a:buFontTx/>
              <a:buChar char="-"/>
            </a:pPr>
            <a:r>
              <a:rPr lang="sr-Cyrl-RS" sz="6000" b="1" dirty="0">
                <a:solidFill>
                  <a:srgbClr val="0070C0"/>
                </a:solidFill>
                <a:latin typeface="Comic Sans MS" panose="030F0702030302020204" pitchFamily="66" charset="0"/>
              </a:rPr>
              <a:t>Свима позната;</a:t>
            </a:r>
          </a:p>
          <a:p>
            <a:pPr algn="just">
              <a:buFontTx/>
              <a:buChar char="-"/>
            </a:pPr>
            <a:r>
              <a:rPr lang="sr-Cyrl-RS" sz="6000" b="1" dirty="0">
                <a:solidFill>
                  <a:srgbClr val="0070C0"/>
                </a:solidFill>
                <a:latin typeface="Comic Sans MS" panose="030F0702030302020204" pitchFamily="66" charset="0"/>
              </a:rPr>
              <a:t>Донесена договором;</a:t>
            </a:r>
          </a:p>
          <a:p>
            <a:pPr algn="just">
              <a:buFontTx/>
              <a:buChar char="-"/>
            </a:pPr>
            <a:r>
              <a:rPr lang="sr-Cyrl-RS" sz="6000" b="1" dirty="0">
                <a:solidFill>
                  <a:srgbClr val="0070C0"/>
                </a:solidFill>
                <a:latin typeface="Comic Sans MS" panose="030F0702030302020204" pitchFamily="66" charset="0"/>
              </a:rPr>
              <a:t>Важе за све чланове породице;</a:t>
            </a:r>
          </a:p>
          <a:p>
            <a:pPr algn="just">
              <a:buFontTx/>
              <a:buChar char="-"/>
            </a:pPr>
            <a:r>
              <a:rPr lang="sr-Cyrl-RS" sz="6000" b="1" dirty="0">
                <a:solidFill>
                  <a:srgbClr val="0070C0"/>
                </a:solidFill>
                <a:latin typeface="Comic Sans MS" panose="030F0702030302020204" pitchFamily="66" charset="0"/>
              </a:rPr>
              <a:t>Једноставна и разумљива;</a:t>
            </a:r>
          </a:p>
          <a:p>
            <a:pPr algn="just">
              <a:buFontTx/>
              <a:buChar char="-"/>
            </a:pPr>
            <a:r>
              <a:rPr lang="sr-Cyrl-RS" sz="6000" b="1" dirty="0">
                <a:solidFill>
                  <a:srgbClr val="0070C0"/>
                </a:solidFill>
                <a:latin typeface="Comic Sans MS" panose="030F0702030302020204" pitchFamily="66" charset="0"/>
              </a:rPr>
              <a:t>Конкретна;</a:t>
            </a:r>
          </a:p>
          <a:p>
            <a:pPr algn="just">
              <a:buFontTx/>
              <a:buChar char="-"/>
            </a:pPr>
            <a:r>
              <a:rPr lang="sr-Cyrl-RS" sz="6000" b="1" dirty="0">
                <a:solidFill>
                  <a:srgbClr val="0070C0"/>
                </a:solidFill>
                <a:latin typeface="Comic Sans MS" panose="030F0702030302020204" pitchFamily="66" charset="0"/>
              </a:rPr>
              <a:t>Релевантна;</a:t>
            </a:r>
          </a:p>
          <a:p>
            <a:pPr algn="just">
              <a:buFontTx/>
              <a:buChar char="-"/>
            </a:pPr>
            <a:r>
              <a:rPr lang="sr-Cyrl-RS" sz="6000" b="1" dirty="0">
                <a:solidFill>
                  <a:srgbClr val="0070C0"/>
                </a:solidFill>
                <a:latin typeface="Comic Sans MS" panose="030F0702030302020204" pitchFamily="66" charset="0"/>
              </a:rPr>
              <a:t>Ограниченог броја;</a:t>
            </a:r>
          </a:p>
          <a:p>
            <a:pPr algn="just">
              <a:buFontTx/>
              <a:buChar char="-"/>
            </a:pPr>
            <a:r>
              <a:rPr lang="sr-Cyrl-RS" sz="6000" b="1" dirty="0" err="1">
                <a:solidFill>
                  <a:srgbClr val="0070C0"/>
                </a:solidFill>
                <a:latin typeface="Comic Sans MS" panose="030F0702030302020204" pitchFamily="66" charset="0"/>
              </a:rPr>
              <a:t>Примјенљива</a:t>
            </a:r>
            <a:r>
              <a:rPr lang="sr-Cyrl-RS" sz="6000" b="1" dirty="0">
                <a:solidFill>
                  <a:srgbClr val="0070C0"/>
                </a:solidFill>
                <a:latin typeface="Comic Sans MS" panose="030F0702030302020204" pitchFamily="66" charset="0"/>
              </a:rPr>
              <a:t>;</a:t>
            </a:r>
          </a:p>
          <a:p>
            <a:pPr algn="just">
              <a:buFontTx/>
              <a:buChar char="-"/>
            </a:pPr>
            <a:r>
              <a:rPr lang="sr-Cyrl-RS" sz="6000" b="1" dirty="0" err="1">
                <a:solidFill>
                  <a:srgbClr val="0070C0"/>
                </a:solidFill>
                <a:latin typeface="Comic Sans MS" panose="030F0702030302020204" pitchFamily="66" charset="0"/>
              </a:rPr>
              <a:t>Промјенљива</a:t>
            </a:r>
            <a:r>
              <a:rPr lang="sr-Cyrl-RS" sz="6000" b="1" dirty="0">
                <a:solidFill>
                  <a:srgbClr val="0070C0"/>
                </a:solidFill>
                <a:latin typeface="Comic Sans MS" panose="030F0702030302020204" pitchFamily="66" charset="0"/>
              </a:rPr>
              <a:t>;</a:t>
            </a:r>
          </a:p>
          <a:p>
            <a:pPr algn="just">
              <a:buFontTx/>
              <a:buChar char="-"/>
            </a:pPr>
            <a:r>
              <a:rPr lang="sr-Cyrl-RS" sz="6000" b="1" dirty="0" err="1">
                <a:solidFill>
                  <a:srgbClr val="0070C0"/>
                </a:solidFill>
                <a:latin typeface="Comic Sans MS" panose="030F0702030302020204" pitchFamily="66" charset="0"/>
              </a:rPr>
              <a:t>Усмјерена</a:t>
            </a:r>
            <a:r>
              <a:rPr lang="sr-Cyrl-RS" sz="6000" b="1" dirty="0">
                <a:solidFill>
                  <a:srgbClr val="0070C0"/>
                </a:solidFill>
                <a:latin typeface="Comic Sans MS" panose="030F0702030302020204" pitchFamily="66" charset="0"/>
              </a:rPr>
              <a:t> позитивно;</a:t>
            </a:r>
          </a:p>
          <a:p>
            <a:pPr algn="just">
              <a:buFontTx/>
              <a:buChar char="-"/>
            </a:pPr>
            <a:r>
              <a:rPr lang="sr-Cyrl-RS" sz="6000" b="1" dirty="0">
                <a:solidFill>
                  <a:srgbClr val="0070C0"/>
                </a:solidFill>
                <a:latin typeface="Comic Sans MS" panose="030F0702030302020204" pitchFamily="66" charset="0"/>
              </a:rPr>
              <a:t>Досљедна;</a:t>
            </a:r>
          </a:p>
          <a:p>
            <a:pPr algn="just">
              <a:buFontTx/>
              <a:buChar char="-"/>
            </a:pPr>
            <a:r>
              <a:rPr lang="sr-Cyrl-RS" sz="6000" b="1" dirty="0">
                <a:solidFill>
                  <a:srgbClr val="0070C0"/>
                </a:solidFill>
                <a:latin typeface="Comic Sans MS" panose="030F0702030302020204" pitchFamily="66" charset="0"/>
              </a:rPr>
              <a:t>Правило </a:t>
            </a:r>
            <a:r>
              <a:rPr lang="sr-Cyrl-RS" sz="6000" b="1" dirty="0" err="1">
                <a:solidFill>
                  <a:srgbClr val="0070C0"/>
                </a:solidFill>
                <a:latin typeface="Comic Sans MS" panose="030F0702030302020204" pitchFamily="66" charset="0"/>
              </a:rPr>
              <a:t>подразумијева</a:t>
            </a:r>
            <a:r>
              <a:rPr lang="sr-Cyrl-RS" sz="6000" b="1" dirty="0">
                <a:solidFill>
                  <a:srgbClr val="0070C0"/>
                </a:solidFill>
                <a:latin typeface="Comic Sans MS" panose="030F0702030302020204" pitchFamily="66" charset="0"/>
              </a:rPr>
              <a:t> и „санкцију“ (природне и логичне посљедице).</a:t>
            </a:r>
          </a:p>
          <a:p>
            <a:pPr algn="just">
              <a:buFontTx/>
              <a:buChar char="-"/>
            </a:pPr>
            <a:endParaRPr lang="sr-Cyrl-RS" sz="5100" b="1" dirty="0">
              <a:solidFill>
                <a:srgbClr val="0070C0"/>
              </a:solidFill>
              <a:latin typeface="Comic Sans MS" panose="030F0702030302020204" pitchFamily="66" charset="0"/>
            </a:endParaRPr>
          </a:p>
          <a:p>
            <a:pPr algn="just">
              <a:buFontTx/>
              <a:buChar char="-"/>
            </a:pPr>
            <a:endParaRPr lang="sr-Cyrl-RS" sz="5100" b="1" dirty="0">
              <a:solidFill>
                <a:srgbClr val="0070C0"/>
              </a:solidFill>
              <a:latin typeface="Comic Sans MS" panose="030F0702030302020204" pitchFamily="66" charset="0"/>
            </a:endParaRPr>
          </a:p>
          <a:p>
            <a:pPr algn="just">
              <a:buFontTx/>
              <a:buChar char="-"/>
            </a:pPr>
            <a:endParaRPr lang="sr-Cyrl-RS" b="1" dirty="0">
              <a:solidFill>
                <a:srgbClr val="0070C0"/>
              </a:solidFill>
              <a:latin typeface="Comic Sans MS" panose="030F0702030302020204" pitchFamily="66" charset="0"/>
            </a:endParaRPr>
          </a:p>
          <a:p>
            <a:pPr algn="just">
              <a:buFontTx/>
              <a:buChar char="-"/>
            </a:pPr>
            <a:endParaRPr lang="en-US" b="1" dirty="0">
              <a:solidFill>
                <a:srgbClr val="0070C0"/>
              </a:solidFill>
              <a:latin typeface="Comic Sans MS" panose="030F0702030302020204" pitchFamily="66" charset="0"/>
            </a:endParaRP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239000" cy="5059363"/>
          </a:xfrm>
        </p:spPr>
        <p:txBody>
          <a:bodyPr>
            <a:normAutofit fontScale="92500" lnSpcReduction="20000"/>
          </a:bodyPr>
          <a:lstStyle/>
          <a:p>
            <a:pPr algn="ctr">
              <a:buNone/>
            </a:pPr>
            <a:r>
              <a:rPr lang="en-US" sz="2600" b="1" u="sng" dirty="0">
                <a:solidFill>
                  <a:srgbClr val="FF0000"/>
                </a:solidFill>
                <a:latin typeface="Comic Sans MS" panose="030F0702030302020204" pitchFamily="66" charset="0"/>
              </a:rPr>
              <a:t>ДЕСЕТ ЗЛАТНИХ ПРАВИЛА</a:t>
            </a:r>
            <a:endParaRPr lang="en-US" sz="2600" dirty="0">
              <a:solidFill>
                <a:srgbClr val="FF0000"/>
              </a:solidFill>
              <a:latin typeface="Comic Sans MS" panose="030F0702030302020204" pitchFamily="66" charset="0"/>
            </a:endParaRPr>
          </a:p>
          <a:p>
            <a:pPr>
              <a:buNone/>
            </a:pPr>
            <a:r>
              <a:rPr lang="en-US" sz="2600" b="1" dirty="0">
                <a:solidFill>
                  <a:srgbClr val="FF0000"/>
                </a:solidFill>
                <a:latin typeface="Comic Sans MS" panose="030F0702030302020204" pitchFamily="66" charset="0"/>
              </a:rPr>
              <a:t> </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отвориш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затвори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упалиш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угаси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откључаш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закључај</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поквариш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поправи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не</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можеш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поправити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зови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онога</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може</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позајмиш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врати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узмеш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пази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на</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то</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запрљаш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почисти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помакнеш</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врати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на</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мјесто</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pPr marL="514350" lvl="0" indent="-514350">
              <a:buFont typeface="+mj-lt"/>
              <a:buAutoNum type="arabicPeriod"/>
            </a:pPr>
            <a:r>
              <a:rPr lang="en-US" sz="2600" b="1" dirty="0" err="1">
                <a:solidFill>
                  <a:srgbClr val="FF0000"/>
                </a:solidFill>
                <a:latin typeface="Comic Sans MS" panose="030F0702030302020204" pitchFamily="66" charset="0"/>
              </a:rPr>
              <a:t>Ако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ти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не</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треба</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остави</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глупу</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ствар</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тамо</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гдје</a:t>
            </a:r>
            <a:r>
              <a:rPr lang="en-US" sz="2600" b="1" dirty="0">
                <a:solidFill>
                  <a:srgbClr val="FF0000"/>
                </a:solidFill>
                <a:latin typeface="Comic Sans MS" panose="030F0702030302020204" pitchFamily="66" charset="0"/>
              </a:rPr>
              <a:t> </a:t>
            </a:r>
            <a:r>
              <a:rPr lang="en-US" sz="2600" b="1" dirty="0" err="1">
                <a:solidFill>
                  <a:srgbClr val="FF0000"/>
                </a:solidFill>
                <a:latin typeface="Comic Sans MS" panose="030F0702030302020204" pitchFamily="66" charset="0"/>
              </a:rPr>
              <a:t>стоји</a:t>
            </a:r>
            <a:r>
              <a:rPr lang="en-US" sz="2600" b="1" dirty="0">
                <a:solidFill>
                  <a:srgbClr val="FF0000"/>
                </a:solidFill>
                <a:latin typeface="Comic Sans MS" panose="030F0702030302020204" pitchFamily="66" charset="0"/>
              </a:rPr>
              <a:t>!</a:t>
            </a:r>
            <a:endParaRPr lang="en-US" sz="2600" dirty="0">
              <a:solidFill>
                <a:srgbClr val="FF0000"/>
              </a:solidFill>
              <a:latin typeface="Comic Sans MS" panose="030F0702030302020204" pitchFamily="66"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C978-6CB4-188F-34F6-05514A6C5824}"/>
              </a:ext>
            </a:extLst>
          </p:cNvPr>
          <p:cNvSpPr>
            <a:spLocks noGrp="1"/>
          </p:cNvSpPr>
          <p:nvPr>
            <p:ph type="title"/>
          </p:nvPr>
        </p:nvSpPr>
        <p:spPr/>
        <p:txBody>
          <a:bodyPr/>
          <a:lstStyle/>
          <a:p>
            <a:pPr marL="571500" indent="-571500">
              <a:buFont typeface="Wingdings" panose="05000000000000000000" pitchFamily="2" charset="2"/>
              <a:buChar char="v"/>
            </a:pPr>
            <a:r>
              <a:rPr lang="sr-Cyrl-RS" sz="2800" b="1" dirty="0">
                <a:solidFill>
                  <a:srgbClr val="00B050"/>
                </a:solidFill>
                <a:latin typeface="Comic Sans MS" panose="030F0702030302020204" pitchFamily="66" charset="0"/>
              </a:rPr>
              <a:t>ПОДИЈЕЛИТЕ ОДГОВОРНОСТ</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5623A5D-9414-D5C3-0106-E2FD723A535B}"/>
              </a:ext>
            </a:extLst>
          </p:cNvPr>
          <p:cNvSpPr>
            <a:spLocks noGrp="1"/>
          </p:cNvSpPr>
          <p:nvPr>
            <p:ph idx="1"/>
          </p:nvPr>
        </p:nvSpPr>
        <p:spPr>
          <a:xfrm>
            <a:off x="250371" y="838200"/>
            <a:ext cx="8686800" cy="4830763"/>
          </a:xfrm>
        </p:spPr>
        <p:txBody>
          <a:bodyPr/>
          <a:lstStyle/>
          <a:p>
            <a:pPr marL="0" indent="0" algn="ctr">
              <a:buNone/>
            </a:pPr>
            <a:r>
              <a:rPr lang="sr-Cyrl-RS" b="1" dirty="0">
                <a:solidFill>
                  <a:srgbClr val="FF0000"/>
                </a:solidFill>
                <a:latin typeface="Comic Sans MS" panose="030F0702030302020204" pitchFamily="66" charset="0"/>
              </a:rPr>
              <a:t>        Партнерство </a:t>
            </a:r>
            <a:r>
              <a:rPr lang="sr-Cyrl-RS" b="1" dirty="0" err="1">
                <a:solidFill>
                  <a:srgbClr val="FF0000"/>
                </a:solidFill>
                <a:latin typeface="Comic Sans MS" panose="030F0702030302020204" pitchFamily="66" charset="0"/>
              </a:rPr>
              <a:t>подразумијева</a:t>
            </a:r>
            <a:r>
              <a:rPr lang="sr-Cyrl-RS" b="1" dirty="0">
                <a:solidFill>
                  <a:srgbClr val="FF0000"/>
                </a:solidFill>
                <a:latin typeface="Comic Sans MS" panose="030F0702030302020204" pitchFamily="66" charset="0"/>
              </a:rPr>
              <a:t> </a:t>
            </a:r>
            <a:r>
              <a:rPr lang="sr-Cyrl-RS" b="1" dirty="0" err="1">
                <a:solidFill>
                  <a:srgbClr val="FF0000"/>
                </a:solidFill>
                <a:latin typeface="Comic Sans MS" panose="030F0702030302020204" pitchFamily="66" charset="0"/>
              </a:rPr>
              <a:t>дијељење</a:t>
            </a:r>
            <a:r>
              <a:rPr lang="sr-Cyrl-RS" b="1" dirty="0">
                <a:solidFill>
                  <a:srgbClr val="FF0000"/>
                </a:solidFill>
                <a:latin typeface="Comic Sans MS" panose="030F0702030302020204" pitchFamily="66" charset="0"/>
              </a:rPr>
              <a:t> одговорности! Будите партнер са својим </a:t>
            </a:r>
            <a:r>
              <a:rPr lang="sr-Cyrl-RS" b="1" dirty="0" err="1">
                <a:solidFill>
                  <a:srgbClr val="FF0000"/>
                </a:solidFill>
                <a:latin typeface="Comic Sans MS" panose="030F0702030302020204" pitchFamily="66" charset="0"/>
              </a:rPr>
              <a:t>дјететом</a:t>
            </a:r>
            <a:r>
              <a:rPr lang="sr-Cyrl-RS" b="1" dirty="0">
                <a:solidFill>
                  <a:srgbClr val="FF0000"/>
                </a:solidFill>
                <a:latin typeface="Comic Sans MS" panose="030F0702030302020204" pitchFamily="66" charset="0"/>
              </a:rPr>
              <a:t>!</a:t>
            </a:r>
            <a:endParaRPr lang="sr-Cyrl-RS" b="1" dirty="0">
              <a:solidFill>
                <a:srgbClr val="0070C0"/>
              </a:solidFill>
              <a:latin typeface="Comic Sans MS" panose="030F0702030302020204" pitchFamily="66" charset="0"/>
            </a:endParaRPr>
          </a:p>
          <a:p>
            <a:pPr algn="just"/>
            <a:r>
              <a:rPr lang="sr-Cyrl-RS" b="1" dirty="0">
                <a:solidFill>
                  <a:srgbClr val="0070C0"/>
                </a:solidFill>
                <a:latin typeface="Comic Sans MS" panose="030F0702030302020204" pitchFamily="66" charset="0"/>
              </a:rPr>
              <a:t>Пружите </a:t>
            </a:r>
            <a:r>
              <a:rPr lang="sr-Cyrl-RS" b="1" dirty="0" err="1">
                <a:solidFill>
                  <a:srgbClr val="0070C0"/>
                </a:solidFill>
                <a:latin typeface="Comic Sans MS" panose="030F0702030302020204" pitchFamily="66" charset="0"/>
              </a:rPr>
              <a:t>дјетету</a:t>
            </a:r>
            <a:r>
              <a:rPr lang="sr-Cyrl-RS" b="1" dirty="0">
                <a:solidFill>
                  <a:srgbClr val="0070C0"/>
                </a:solidFill>
                <a:latin typeface="Comic Sans MS" panose="030F0702030302020204" pitchFamily="66" charset="0"/>
              </a:rPr>
              <a:t> могућност да доноси одлуке у оквиру сигурних граница и у складу са узрастом (одабир </a:t>
            </a:r>
            <a:r>
              <a:rPr lang="sr-Cyrl-RS" b="1" dirty="0" err="1">
                <a:solidFill>
                  <a:srgbClr val="0070C0"/>
                </a:solidFill>
                <a:latin typeface="Comic Sans MS" panose="030F0702030302020204" pitchFamily="66" charset="0"/>
              </a:rPr>
              <a:t>одјеће</a:t>
            </a:r>
            <a:r>
              <a:rPr lang="sr-Cyrl-RS" b="1" dirty="0">
                <a:solidFill>
                  <a:srgbClr val="0070C0"/>
                </a:solidFill>
                <a:latin typeface="Comic Sans MS" panose="030F0702030302020204" pitchFamily="66" charset="0"/>
              </a:rPr>
              <a:t>, поклона другу за рођендан, избор доручка и </a:t>
            </a:r>
            <a:r>
              <a:rPr lang="sr-Cyrl-RS" b="1" dirty="0" err="1">
                <a:solidFill>
                  <a:srgbClr val="0070C0"/>
                </a:solidFill>
                <a:latin typeface="Comic Sans MS" panose="030F0702030302020204" pitchFamily="66" charset="0"/>
              </a:rPr>
              <a:t>сл</a:t>
            </a:r>
            <a:r>
              <a:rPr lang="sr-Cyrl-RS" b="1" dirty="0">
                <a:solidFill>
                  <a:srgbClr val="0070C0"/>
                </a:solidFill>
                <a:latin typeface="Comic Sans MS" panose="030F0702030302020204" pitchFamily="66" charset="0"/>
              </a:rPr>
              <a:t>). </a:t>
            </a:r>
          </a:p>
          <a:p>
            <a:pPr algn="just"/>
            <a:r>
              <a:rPr lang="sr-Cyrl-RS" b="1" dirty="0">
                <a:solidFill>
                  <a:srgbClr val="0070C0"/>
                </a:solidFill>
                <a:latin typeface="Comic Sans MS" panose="030F0702030302020204" pitchFamily="66" charset="0"/>
              </a:rPr>
              <a:t>Допустите </a:t>
            </a:r>
            <a:r>
              <a:rPr lang="sr-Cyrl-RS" b="1" dirty="0" err="1">
                <a:solidFill>
                  <a:srgbClr val="0070C0"/>
                </a:solidFill>
                <a:latin typeface="Comic Sans MS" panose="030F0702030302020204" pitchFamily="66" charset="0"/>
              </a:rPr>
              <a:t>дјетету</a:t>
            </a:r>
            <a:r>
              <a:rPr lang="sr-Cyrl-RS" b="1" dirty="0">
                <a:solidFill>
                  <a:srgbClr val="0070C0"/>
                </a:solidFill>
                <a:latin typeface="Comic Sans MS" panose="030F0702030302020204" pitchFamily="66" charset="0"/>
              </a:rPr>
              <a:t> да донесе одлуке које се тичу цијеле породице (нпр. избор дестинације за излет). </a:t>
            </a:r>
          </a:p>
          <a:p>
            <a:pPr marL="0" indent="0" algn="just">
              <a:buNone/>
            </a:pPr>
            <a:r>
              <a:rPr lang="sr-Cyrl-RS" b="1" dirty="0">
                <a:solidFill>
                  <a:srgbClr val="0070C0"/>
                </a:solidFill>
                <a:latin typeface="Comic Sans MS" panose="030F0702030302020204" pitchFamily="66" charset="0"/>
              </a:rPr>
              <a:t> На овај начин </a:t>
            </a:r>
            <a:r>
              <a:rPr lang="sr-Cyrl-RS" b="1" dirty="0" err="1">
                <a:solidFill>
                  <a:srgbClr val="0070C0"/>
                </a:solidFill>
                <a:latin typeface="Comic Sans MS" panose="030F0702030302020204" pitchFamily="66" charset="0"/>
              </a:rPr>
              <a:t>дјеца</a:t>
            </a:r>
            <a:r>
              <a:rPr lang="sr-Cyrl-RS" b="1" dirty="0">
                <a:solidFill>
                  <a:srgbClr val="0070C0"/>
                </a:solidFill>
                <a:latin typeface="Comic Sans MS" panose="030F0702030302020204" pitchFamily="66" charset="0"/>
              </a:rPr>
              <a:t> уче да размишљају о својим жељама и потребама, развијају самопоуздање и поштовање према сопственом мишљењу, </a:t>
            </a:r>
            <a:r>
              <a:rPr lang="sr-Cyrl-RS" b="1" dirty="0" err="1">
                <a:solidFill>
                  <a:srgbClr val="0070C0"/>
                </a:solidFill>
                <a:latin typeface="Comic Sans MS" panose="030F0702030302020204" pitchFamily="66" charset="0"/>
              </a:rPr>
              <a:t>осјећају</a:t>
            </a:r>
            <a:r>
              <a:rPr lang="sr-Cyrl-RS" b="1" dirty="0">
                <a:solidFill>
                  <a:srgbClr val="0070C0"/>
                </a:solidFill>
                <a:latin typeface="Comic Sans MS" panose="030F0702030302020204" pitchFamily="66" charset="0"/>
              </a:rPr>
              <a:t> се уважено, корисно и компетентно и, на крају, преузимају одговорност за сопствене изборе и одлуке, </a:t>
            </a:r>
            <a:r>
              <a:rPr lang="sr-Cyrl-RS" b="1" dirty="0" err="1">
                <a:solidFill>
                  <a:srgbClr val="0070C0"/>
                </a:solidFill>
                <a:latin typeface="Comic Sans MS" panose="030F0702030302020204" pitchFamily="66" charset="0"/>
              </a:rPr>
              <a:t>сазријевају</a:t>
            </a:r>
            <a:r>
              <a:rPr lang="sr-Cyrl-RS" b="1" dirty="0">
                <a:solidFill>
                  <a:srgbClr val="0070C0"/>
                </a:solidFill>
                <a:latin typeface="Comic Sans MS" panose="030F0702030302020204" pitchFamily="66" charset="0"/>
              </a:rPr>
              <a:t> и постају независна и самостална!</a:t>
            </a:r>
          </a:p>
          <a:p>
            <a:pPr marL="0" indent="0" algn="just">
              <a:buNone/>
            </a:pPr>
            <a:endParaRPr lang="sr-Cyrl-RS" b="1" dirty="0">
              <a:solidFill>
                <a:srgbClr val="0070C0"/>
              </a:solidFill>
              <a:latin typeface="Comic Sans MS" panose="030F0702030302020204" pitchFamily="66" charset="0"/>
            </a:endParaRPr>
          </a:p>
          <a:p>
            <a:pPr marL="0" indent="0">
              <a:buNone/>
            </a:pPr>
            <a:endParaRPr lang="en-US"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915944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D8A0-EAC2-2822-89CF-C856F45A0074}"/>
              </a:ext>
            </a:extLst>
          </p:cNvPr>
          <p:cNvSpPr>
            <a:spLocks noGrp="1"/>
          </p:cNvSpPr>
          <p:nvPr>
            <p:ph type="title"/>
          </p:nvPr>
        </p:nvSpPr>
        <p:spPr>
          <a:xfrm>
            <a:off x="838200" y="101600"/>
            <a:ext cx="8077200" cy="1066800"/>
          </a:xfrm>
        </p:spPr>
        <p:txBody>
          <a:bodyPr/>
          <a:lstStyle/>
          <a:p>
            <a:pPr marL="571500" indent="-571500" algn="ctr">
              <a:buFont typeface="Wingdings" panose="05000000000000000000" pitchFamily="2" charset="2"/>
              <a:buChar char="v"/>
            </a:pPr>
            <a:r>
              <a:rPr lang="sr-Cyrl-RS" sz="3200" b="1" dirty="0">
                <a:solidFill>
                  <a:srgbClr val="00B050"/>
                </a:solidFill>
                <a:latin typeface="Comic Sans MS" panose="030F0702030302020204" pitchFamily="66" charset="0"/>
              </a:rPr>
              <a:t>ПОКАЖИ МИ, ПА ЋУ И САМ ЗНАТИ!</a:t>
            </a:r>
            <a:endParaRPr lang="en-US" sz="32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252CA76-0FDD-6AD1-55E5-A3690FFD7E2B}"/>
              </a:ext>
            </a:extLst>
          </p:cNvPr>
          <p:cNvSpPr>
            <a:spLocks noGrp="1"/>
          </p:cNvSpPr>
          <p:nvPr>
            <p:ph idx="1"/>
          </p:nvPr>
        </p:nvSpPr>
        <p:spPr/>
        <p:txBody>
          <a:bodyPr/>
          <a:lstStyle/>
          <a:p>
            <a:pPr algn="just">
              <a:buFont typeface="Arial" panose="020B0604020202020204" pitchFamily="34" charset="0"/>
              <a:buChar char="•"/>
            </a:pPr>
            <a:r>
              <a:rPr lang="sr-Cyrl-RS"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Важно је да дијете зна шта се од њега очекује!</a:t>
            </a:r>
          </a:p>
          <a:p>
            <a:pPr algn="just">
              <a:buFont typeface="Arial" panose="020B0604020202020204" pitchFamily="34" charset="0"/>
              <a:buChar char="•"/>
            </a:pP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Не заборавите да издвојите своје </a:t>
            </a:r>
            <a:r>
              <a:rPr lang="sr-Cyrl-RS"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вријеме</a:t>
            </a: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 дијете научите новим </a:t>
            </a:r>
            <a:r>
              <a:rPr lang="sr-Cyrl-RS"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вјештинама</a:t>
            </a: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прије него што од њега тражите да преузме нове одговорности (нпр. кошење траве, </a:t>
            </a:r>
            <a:r>
              <a:rPr lang="sr-Cyrl-RS"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ушивање</a:t>
            </a: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дугмета и </a:t>
            </a:r>
            <a:r>
              <a:rPr lang="sr-Cyrl-RS"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сл</a:t>
            </a: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Када учите дијете, имајте стрпљења и покушајте да одолите искушењу да задатак обавите умјесто </a:t>
            </a:r>
            <a:r>
              <a:rPr lang="sr-Cyrl-RS"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дјетета</a:t>
            </a:r>
            <a:r>
              <a:rPr lang="sr-Cyrl-RS"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sr-Cyrl-RS" b="1" dirty="0">
                <a:solidFill>
                  <a:srgbClr val="0070C0"/>
                </a:solidFill>
                <a:latin typeface="Comic Sans MS" panose="030F0702030302020204" pitchFamily="66" charset="0"/>
                <a:cs typeface="Times New Roman" panose="02020603050405020304" pitchFamily="18" charset="0"/>
              </a:rPr>
              <a:t>Када дијете покаже иницијативу и уради нешто више, нпр. баци смеће, а нисте га напоменули да то учини, важно је да родитељска реакција буде позитивна и </a:t>
            </a:r>
            <a:r>
              <a:rPr lang="sr-Cyrl-RS" b="1" dirty="0" err="1">
                <a:solidFill>
                  <a:srgbClr val="0070C0"/>
                </a:solidFill>
                <a:latin typeface="Comic Sans MS" panose="030F0702030302020204" pitchFamily="66" charset="0"/>
                <a:cs typeface="Times New Roman" panose="02020603050405020304" pitchFamily="18" charset="0"/>
              </a:rPr>
              <a:t>охрабрујућа</a:t>
            </a:r>
            <a:r>
              <a:rPr lang="sr-Cyrl-RS" b="1" dirty="0">
                <a:solidFill>
                  <a:srgbClr val="0070C0"/>
                </a:solidFill>
                <a:latin typeface="Comic Sans MS" panose="030F0702030302020204" pitchFamily="66" charset="0"/>
                <a:cs typeface="Times New Roman" panose="02020603050405020304" pitchFamily="18" charset="0"/>
              </a:rPr>
              <a:t>.</a:t>
            </a:r>
          </a:p>
          <a:p>
            <a:pPr algn="just">
              <a:buFont typeface="Arial" panose="020B0604020202020204" pitchFamily="34" charset="0"/>
              <a:buChar char="•"/>
            </a:pPr>
            <a:r>
              <a:rPr lang="sr-Cyrl-RS" b="1" dirty="0">
                <a:solidFill>
                  <a:srgbClr val="0070C0"/>
                </a:solidFill>
                <a:latin typeface="Comic Sans MS" panose="030F0702030302020204" pitchFamily="66" charset="0"/>
                <a:cs typeface="Times New Roman" panose="02020603050405020304" pitchFamily="18" charset="0"/>
              </a:rPr>
              <a:t>Не </a:t>
            </a:r>
            <a:r>
              <a:rPr lang="sr-Cyrl-RS" b="1" dirty="0" err="1">
                <a:solidFill>
                  <a:srgbClr val="0070C0"/>
                </a:solidFill>
                <a:latin typeface="Comic Sans MS" panose="030F0702030302020204" pitchFamily="66" charset="0"/>
                <a:cs typeface="Times New Roman" panose="02020603050405020304" pitchFamily="18" charset="0"/>
              </a:rPr>
              <a:t>дајите</a:t>
            </a:r>
            <a:r>
              <a:rPr lang="sr-Cyrl-RS" b="1" dirty="0">
                <a:solidFill>
                  <a:srgbClr val="0070C0"/>
                </a:solidFill>
                <a:latin typeface="Comic Sans MS" panose="030F0702030302020204" pitchFamily="66" charset="0"/>
                <a:cs typeface="Times New Roman" panose="02020603050405020304" pitchFamily="18" charset="0"/>
              </a:rPr>
              <a:t> </a:t>
            </a:r>
            <a:r>
              <a:rPr lang="sr-Cyrl-RS" b="1" dirty="0" err="1">
                <a:solidFill>
                  <a:srgbClr val="0070C0"/>
                </a:solidFill>
                <a:latin typeface="Comic Sans MS" panose="030F0702030302020204" pitchFamily="66" charset="0"/>
                <a:cs typeface="Times New Roman" panose="02020603050405020304" pitchFamily="18" charset="0"/>
              </a:rPr>
              <a:t>дјеци</a:t>
            </a:r>
            <a:r>
              <a:rPr lang="sr-Cyrl-RS" b="1" dirty="0">
                <a:solidFill>
                  <a:srgbClr val="0070C0"/>
                </a:solidFill>
                <a:latin typeface="Comic Sans MS" panose="030F0702030302020204" pitchFamily="66" charset="0"/>
                <a:cs typeface="Times New Roman" panose="02020603050405020304" pitchFamily="18" charset="0"/>
              </a:rPr>
              <a:t> задатке који су претешки, али ни прелаки за њихов узраст, него задатке који су мало изнад њихових могућности!</a:t>
            </a:r>
            <a:endParaRPr lang="en-US"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283388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BE22-0953-59FA-AF6D-08A8C041C67D}"/>
              </a:ext>
            </a:extLst>
          </p:cNvPr>
          <p:cNvSpPr>
            <a:spLocks noGrp="1"/>
          </p:cNvSpPr>
          <p:nvPr>
            <p:ph type="title"/>
          </p:nvPr>
        </p:nvSpPr>
        <p:spPr/>
        <p:txBody>
          <a:bodyPr/>
          <a:lstStyle/>
          <a:p>
            <a:pPr marL="571500" indent="-571500">
              <a:buFont typeface="Wingdings" panose="05000000000000000000" pitchFamily="2" charset="2"/>
              <a:buChar char="v"/>
            </a:pPr>
            <a:r>
              <a:rPr lang="sr-Cyrl-RS" sz="2800" b="1" dirty="0">
                <a:solidFill>
                  <a:srgbClr val="00B050"/>
                </a:solidFill>
                <a:latin typeface="Comic Sans MS" panose="030F0702030302020204" pitchFamily="66" charset="0"/>
              </a:rPr>
              <a:t>ПОДСТИЧИТЕ ДЈЕЦУ ДА ТРАЖЕ ПОМОЋ КАДА ИМ ЈЕ ПОТРЕБНА</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501EA1AB-E6A1-DA4C-DA06-6645D4AAEBDF}"/>
              </a:ext>
            </a:extLst>
          </p:cNvPr>
          <p:cNvSpPr>
            <a:spLocks noGrp="1"/>
          </p:cNvSpPr>
          <p:nvPr>
            <p:ph idx="1"/>
          </p:nvPr>
        </p:nvSpPr>
        <p:spPr>
          <a:xfrm>
            <a:off x="0" y="1066800"/>
            <a:ext cx="9067800" cy="5135563"/>
          </a:xfrm>
        </p:spPr>
        <p:txBody>
          <a:bodyPr/>
          <a:lstStyle/>
          <a:p>
            <a:r>
              <a:rPr lang="sr-Cyrl-RS" b="1" dirty="0">
                <a:solidFill>
                  <a:srgbClr val="0070C0"/>
                </a:solidFill>
                <a:latin typeface="Comic Sans MS" panose="030F0702030302020204" pitchFamily="66" charset="0"/>
              </a:rPr>
              <a:t>Јасно реците своја очекивања и инструкције;</a:t>
            </a:r>
          </a:p>
          <a:p>
            <a:pPr algn="just"/>
            <a:r>
              <a:rPr lang="sr-Cyrl-RS" b="1" i="0" dirty="0" err="1">
                <a:solidFill>
                  <a:srgbClr val="0070C0"/>
                </a:solidFill>
                <a:effectLst/>
                <a:latin typeface="Comic Sans MS" panose="030F0702030302020204" pitchFamily="66" charset="0"/>
              </a:rPr>
              <a:t>Подсјетите</a:t>
            </a:r>
            <a:r>
              <a:rPr lang="sr-Cyrl-RS" b="1" i="0" dirty="0">
                <a:solidFill>
                  <a:srgbClr val="0070C0"/>
                </a:solidFill>
                <a:effectLst/>
                <a:latin typeface="Comic Sans MS" panose="030F0702030302020204" pitchFamily="66" charset="0"/>
              </a:rPr>
              <a:t> дијете да је у реду да тражи помоћ када му је потребна;</a:t>
            </a:r>
          </a:p>
          <a:p>
            <a:pPr algn="just"/>
            <a:r>
              <a:rPr lang="sr-Cyrl-RS" b="1" dirty="0">
                <a:solidFill>
                  <a:srgbClr val="0070C0"/>
                </a:solidFill>
                <a:latin typeface="Comic Sans MS" panose="030F0702030302020204" pitchFamily="66" charset="0"/>
              </a:rPr>
              <a:t>Истичите како нас тражење помоћи чини снажнијима;</a:t>
            </a:r>
          </a:p>
          <a:p>
            <a:pPr algn="just"/>
            <a:r>
              <a:rPr lang="sr-Cyrl-RS" b="1" dirty="0">
                <a:solidFill>
                  <a:srgbClr val="0070C0"/>
                </a:solidFill>
                <a:latin typeface="Comic Sans MS" panose="030F0702030302020204" pitchFamily="66" charset="0"/>
              </a:rPr>
              <a:t>Објасните </a:t>
            </a:r>
            <a:r>
              <a:rPr lang="sr-Cyrl-RS" b="1" dirty="0" err="1">
                <a:solidFill>
                  <a:srgbClr val="0070C0"/>
                </a:solidFill>
                <a:latin typeface="Comic Sans MS" panose="030F0702030302020204" pitchFamily="66" charset="0"/>
              </a:rPr>
              <a:t>дјетету</a:t>
            </a:r>
            <a:r>
              <a:rPr lang="sr-Cyrl-RS" b="1" dirty="0">
                <a:solidFill>
                  <a:srgbClr val="0070C0"/>
                </a:solidFill>
                <a:latin typeface="Comic Sans MS" panose="030F0702030302020204" pitchFamily="66" charset="0"/>
              </a:rPr>
              <a:t> како да тражи помоћ!</a:t>
            </a:r>
            <a:endParaRPr lang="sr-Latn-RS" b="1" i="0" dirty="0">
              <a:solidFill>
                <a:srgbClr val="0070C0"/>
              </a:solidFill>
              <a:effectLst/>
              <a:latin typeface="Comic Sans MS" panose="030F0702030302020204" pitchFamily="66" charset="0"/>
            </a:endParaRPr>
          </a:p>
          <a:p>
            <a:pPr algn="just"/>
            <a:r>
              <a:rPr lang="sr-Cyrl-RS" b="1" dirty="0" err="1">
                <a:solidFill>
                  <a:srgbClr val="0070C0"/>
                </a:solidFill>
                <a:latin typeface="Comic Sans MS" panose="030F0702030302020204" pitchFamily="66" charset="0"/>
              </a:rPr>
              <a:t>Процијените</a:t>
            </a:r>
            <a:r>
              <a:rPr lang="sr-Cyrl-RS" b="1" dirty="0">
                <a:solidFill>
                  <a:srgbClr val="0070C0"/>
                </a:solidFill>
                <a:latin typeface="Comic Sans MS" panose="030F0702030302020204" pitchFamily="66" charset="0"/>
              </a:rPr>
              <a:t> ситуацију и сачекајте да дијете само затражи помоћ, чак и када знате шта оно жели и да му је помоћ потребна! Важно је да </a:t>
            </a:r>
            <a:r>
              <a:rPr lang="sr-Cyrl-RS" b="1" dirty="0" err="1">
                <a:solidFill>
                  <a:srgbClr val="0070C0"/>
                </a:solidFill>
                <a:latin typeface="Comic Sans MS" panose="030F0702030302020204" pitchFamily="66" charset="0"/>
              </a:rPr>
              <a:t>дјетету</a:t>
            </a:r>
            <a:r>
              <a:rPr lang="sr-Cyrl-RS" b="1" dirty="0">
                <a:solidFill>
                  <a:srgbClr val="0070C0"/>
                </a:solidFill>
                <a:latin typeface="Comic Sans MS" panose="030F0702030302020204" pitchFamily="66" charset="0"/>
              </a:rPr>
              <a:t> дате прилику да само потражи помоћ, јер на тај начин гради </a:t>
            </a:r>
            <a:r>
              <a:rPr lang="sr-Cyrl-RS" b="1" dirty="0" err="1">
                <a:solidFill>
                  <a:srgbClr val="0070C0"/>
                </a:solidFill>
                <a:latin typeface="Comic Sans MS" panose="030F0702030302020204" pitchFamily="66" charset="0"/>
              </a:rPr>
              <a:t>повјерење</a:t>
            </a:r>
            <a:r>
              <a:rPr lang="sr-Cyrl-RS" b="1" dirty="0">
                <a:solidFill>
                  <a:srgbClr val="0070C0"/>
                </a:solidFill>
                <a:latin typeface="Comic Sans MS" panose="030F0702030302020204" pitchFamily="66" charset="0"/>
              </a:rPr>
              <a:t> са људима око себе, учи да је у реду ослонити се на друге људе који ће га подржати када му је то потребно. </a:t>
            </a:r>
          </a:p>
          <a:p>
            <a:pPr marL="0" indent="0" algn="ctr">
              <a:buNone/>
            </a:pPr>
            <a:r>
              <a:rPr lang="sr-Cyrl-RS" b="1" dirty="0">
                <a:solidFill>
                  <a:srgbClr val="FF0000"/>
                </a:solidFill>
                <a:latin typeface="Comic Sans MS" panose="030F0702030302020204" pitchFamily="66" charset="0"/>
              </a:rPr>
              <a:t>Овакве везе могу бити кључне за будући </a:t>
            </a:r>
            <a:r>
              <a:rPr lang="sr-Cyrl-RS" b="1" dirty="0" err="1">
                <a:solidFill>
                  <a:srgbClr val="FF0000"/>
                </a:solidFill>
                <a:latin typeface="Comic Sans MS" panose="030F0702030302020204" pitchFamily="66" charset="0"/>
              </a:rPr>
              <a:t>успјех</a:t>
            </a:r>
            <a:r>
              <a:rPr lang="sr-Cyrl-RS" b="1" dirty="0">
                <a:solidFill>
                  <a:srgbClr val="FF0000"/>
                </a:solidFill>
                <a:latin typeface="Comic Sans MS" panose="030F0702030302020204" pitchFamily="66" charset="0"/>
              </a:rPr>
              <a:t> у приватном и професионалном животу Вашег </a:t>
            </a:r>
            <a:r>
              <a:rPr lang="sr-Cyrl-RS" b="1" dirty="0" err="1">
                <a:solidFill>
                  <a:srgbClr val="FF0000"/>
                </a:solidFill>
                <a:latin typeface="Comic Sans MS" panose="030F0702030302020204" pitchFamily="66" charset="0"/>
              </a:rPr>
              <a:t>дјетета</a:t>
            </a:r>
            <a:r>
              <a:rPr lang="sr-Cyrl-RS" b="1" dirty="0">
                <a:solidFill>
                  <a:srgbClr val="FF0000"/>
                </a:solidFill>
                <a:latin typeface="Comic Sans MS" panose="030F0702030302020204" pitchFamily="66" charset="0"/>
              </a:rPr>
              <a:t>!</a:t>
            </a:r>
            <a:br>
              <a:rPr lang="en-US" b="1" dirty="0">
                <a:solidFill>
                  <a:srgbClr val="0070C0"/>
                </a:solidFill>
                <a:latin typeface="Comic Sans MS" panose="030F0702030302020204" pitchFamily="66" charset="0"/>
              </a:rPr>
            </a:br>
            <a:br>
              <a:rPr lang="en-US" b="1" dirty="0">
                <a:solidFill>
                  <a:srgbClr val="0070C0"/>
                </a:solidFill>
                <a:latin typeface="Comic Sans MS" panose="030F0702030302020204" pitchFamily="66" charset="0"/>
              </a:rPr>
            </a:br>
            <a:endParaRPr lang="en-US"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86771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434A-F613-0760-2D13-BDF9B3476D9F}"/>
              </a:ext>
            </a:extLst>
          </p:cNvPr>
          <p:cNvSpPr>
            <a:spLocks noGrp="1"/>
          </p:cNvSpPr>
          <p:nvPr>
            <p:ph type="title"/>
          </p:nvPr>
        </p:nvSpPr>
        <p:spPr/>
        <p:txBody>
          <a:bodyPr/>
          <a:lstStyle/>
          <a:p>
            <a:pPr marL="571500" indent="-571500">
              <a:buFont typeface="Wingdings" panose="05000000000000000000" pitchFamily="2" charset="2"/>
              <a:buChar char="v"/>
            </a:pPr>
            <a:r>
              <a:rPr lang="sr-Cyrl-RS" sz="2800" b="1" dirty="0">
                <a:solidFill>
                  <a:srgbClr val="00B050"/>
                </a:solidFill>
                <a:latin typeface="Comic Sans MS" panose="030F0702030302020204" pitchFamily="66" charset="0"/>
              </a:rPr>
              <a:t>САМОСТАЛАН ОДЛАЗАК У ШКОЛУ И НА ВАННАСТАВНЕ АКТИВНОСТИ</a:t>
            </a:r>
            <a:endParaRPr lang="en-US" sz="2800" b="1" dirty="0">
              <a:solidFill>
                <a:srgbClr val="00B050"/>
              </a:solidFill>
              <a:latin typeface="Comic Sans MS" panose="030F0702030302020204" pitchFamily="66" charset="0"/>
            </a:endParaRPr>
          </a:p>
        </p:txBody>
      </p:sp>
      <p:sp>
        <p:nvSpPr>
          <p:cNvPr id="4" name="Content Placeholder 2">
            <a:extLst>
              <a:ext uri="{FF2B5EF4-FFF2-40B4-BE49-F238E27FC236}">
                <a16:creationId xmlns:a16="http://schemas.microsoft.com/office/drawing/2014/main" id="{39B5C2BC-B774-273E-BB29-0D6EE02DCD6E}"/>
              </a:ext>
            </a:extLst>
          </p:cNvPr>
          <p:cNvSpPr txBox="1">
            <a:spLocks/>
          </p:cNvSpPr>
          <p:nvPr/>
        </p:nvSpPr>
        <p:spPr bwMode="auto">
          <a:xfrm>
            <a:off x="76199" y="1066800"/>
            <a:ext cx="8839201" cy="399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algn="just">
              <a:lnSpc>
                <a:spcPct val="107000"/>
              </a:lnSpc>
              <a:spcBef>
                <a:spcPts val="0"/>
              </a:spcBef>
              <a:spcAft>
                <a:spcPts val="0"/>
              </a:spcAft>
            </a:pP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Саобраћајне гужве, непажљиви учесници саобраћаја, коришћење мобилних телефона и ношење слушалица током вожње, преласка улице…</a:t>
            </a:r>
          </a:p>
          <a:p>
            <a:pPr algn="just">
              <a:lnSpc>
                <a:spcPct val="107000"/>
              </a:lnSpc>
              <a:spcBef>
                <a:spcPts val="0"/>
              </a:spcBef>
              <a:spcAft>
                <a:spcPts val="0"/>
              </a:spcAft>
            </a:pP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Научити дијете како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безбједно</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прећи улицу, преко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пјешачког</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прелаза; како семафори раде и сл.</a:t>
            </a:r>
          </a:p>
          <a:p>
            <a:pPr algn="just">
              <a:lnSpc>
                <a:spcPct val="107000"/>
              </a:lnSpc>
              <a:spcBef>
                <a:spcPts val="0"/>
              </a:spcBef>
              <a:spcAft>
                <a:spcPts val="0"/>
              </a:spcAft>
            </a:pP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Ако живите близу школе, дијете би већ од другог – трећег разреда требало само ићи у школу;</a:t>
            </a:r>
          </a:p>
          <a:p>
            <a:pPr algn="just">
              <a:lnSpc>
                <a:spcPct val="107000"/>
              </a:lnSpc>
              <a:spcBef>
                <a:spcPts val="0"/>
              </a:spcBef>
              <a:spcAft>
                <a:spcPts val="0"/>
              </a:spcAft>
            </a:pP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Ако живите далеко од школе, одвезите га или отпратите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процијените</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када само или са другарима може ићи);</a:t>
            </a:r>
          </a:p>
          <a:p>
            <a:pPr algn="just">
              <a:lnSpc>
                <a:spcPct val="107000"/>
              </a:lnSpc>
              <a:spcBef>
                <a:spcPts val="0"/>
              </a:spcBef>
              <a:spcAft>
                <a:spcPts val="0"/>
              </a:spcAft>
            </a:pP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Ако идете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пјешице</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тражите да Вам дијете описује  радње које је потребно извршити да би се сигурно стигло до одредишта.</a:t>
            </a:r>
          </a:p>
          <a:p>
            <a:pPr marL="0" indent="0" algn="ctr">
              <a:lnSpc>
                <a:spcPct val="107000"/>
              </a:lnSpc>
              <a:spcAft>
                <a:spcPts val="800"/>
              </a:spcAft>
              <a:buNone/>
            </a:pPr>
            <a:r>
              <a:rPr lang="sr-Cyrl-RS" b="1" kern="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УПОЗНАЈТЕ ДИЈЕТЕ СА ПРАВИЛИМА ИЗБЈЕГАВАЊА РАЗГОВОРА СА НЕПОЗНАТИМ ОСОБАМА!</a:t>
            </a:r>
          </a:p>
          <a:p>
            <a:pPr marL="0" indent="0" algn="ctr">
              <a:lnSpc>
                <a:spcPct val="107000"/>
              </a:lnSpc>
              <a:spcAft>
                <a:spcPts val="800"/>
              </a:spcAft>
              <a:buNone/>
            </a:pP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Увијек</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провјерите</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да ли је дијете сигурно стигло кући, а када је ружно </a:t>
            </a:r>
            <a:r>
              <a:rPr lang="sr-Cyrl-RS" sz="2000" b="1" kern="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вријеме</a:t>
            </a:r>
            <a:r>
              <a:rPr lang="sr-Cyrl-RS" sz="2000" b="1" kern="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дани краћи, зима – дођите по дијете!</a:t>
            </a:r>
          </a:p>
          <a:p>
            <a:pPr marL="0" indent="0">
              <a:buFontTx/>
              <a:buNone/>
            </a:pPr>
            <a:endParaRPr lang="en-US" kern="0" dirty="0"/>
          </a:p>
        </p:txBody>
      </p:sp>
    </p:spTree>
    <p:extLst>
      <p:ext uri="{BB962C8B-B14F-4D97-AF65-F5344CB8AC3E}">
        <p14:creationId xmlns:p14="http://schemas.microsoft.com/office/powerpoint/2010/main" val="167137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DFFB8-312B-E41B-5A3D-7E57C7CEFC8F}"/>
              </a:ext>
            </a:extLst>
          </p:cNvPr>
          <p:cNvSpPr>
            <a:spLocks noGrp="1"/>
          </p:cNvSpPr>
          <p:nvPr>
            <p:ph type="title"/>
          </p:nvPr>
        </p:nvSpPr>
        <p:spPr/>
        <p:txBody>
          <a:bodyPr/>
          <a:lstStyle/>
          <a:p>
            <a:pPr algn="ctr"/>
            <a:r>
              <a:rPr lang="sr-Cyrl-RS" sz="2000" b="1" dirty="0">
                <a:solidFill>
                  <a:srgbClr val="FF0000"/>
                </a:solidFill>
                <a:latin typeface="Comic Sans MS" panose="030F0702030302020204" pitchFamily="66" charset="0"/>
              </a:rPr>
              <a:t>„Ако не знаш </a:t>
            </a:r>
            <a:r>
              <a:rPr lang="sr-Cyrl-RS" sz="2000" b="1" dirty="0" err="1">
                <a:solidFill>
                  <a:srgbClr val="FF0000"/>
                </a:solidFill>
                <a:latin typeface="Comic Sans MS" panose="030F0702030302020204" pitchFamily="66" charset="0"/>
              </a:rPr>
              <a:t>гдје</a:t>
            </a:r>
            <a:r>
              <a:rPr lang="sr-Cyrl-RS" sz="2000" b="1" dirty="0">
                <a:solidFill>
                  <a:srgbClr val="FF0000"/>
                </a:solidFill>
                <a:latin typeface="Comic Sans MS" panose="030F0702030302020204" pitchFamily="66" charset="0"/>
              </a:rPr>
              <a:t> желиш да стигнеш, свеједно је којим путем ћеш кренути!“</a:t>
            </a:r>
            <a:br>
              <a:rPr lang="sr-Cyrl-RS" sz="2000" b="1" dirty="0">
                <a:solidFill>
                  <a:srgbClr val="FF0000"/>
                </a:solidFill>
                <a:latin typeface="Comic Sans MS" panose="030F0702030302020204" pitchFamily="66" charset="0"/>
              </a:rPr>
            </a:br>
            <a:r>
              <a:rPr lang="sr-Cyrl-RS" sz="2000" b="1" dirty="0">
                <a:solidFill>
                  <a:srgbClr val="FF0000"/>
                </a:solidFill>
                <a:latin typeface="Comic Sans MS" panose="030F0702030302020204" pitchFamily="66" charset="0"/>
              </a:rPr>
              <a:t>			            </a:t>
            </a:r>
            <a:r>
              <a:rPr lang="sr-Cyrl-RS" sz="1600" b="1" dirty="0">
                <a:solidFill>
                  <a:srgbClr val="0070C0"/>
                </a:solidFill>
                <a:latin typeface="Comic Sans MS" panose="030F0702030302020204" pitchFamily="66" charset="0"/>
              </a:rPr>
              <a:t>Мачак из Алисе у Земљи чуда</a:t>
            </a:r>
            <a:endParaRPr lang="en-US" sz="16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BF284C1B-E4B8-8E2B-76F7-C35B215F5D35}"/>
              </a:ext>
            </a:extLst>
          </p:cNvPr>
          <p:cNvSpPr>
            <a:spLocks noGrp="1"/>
          </p:cNvSpPr>
          <p:nvPr>
            <p:ph idx="1"/>
          </p:nvPr>
        </p:nvSpPr>
        <p:spPr>
          <a:xfrm>
            <a:off x="76200" y="1168400"/>
            <a:ext cx="8686800" cy="4830763"/>
          </a:xfrm>
        </p:spPr>
        <p:txBody>
          <a:bodyPr/>
          <a:lstStyle/>
          <a:p>
            <a:pPr algn="just">
              <a:lnSpc>
                <a:spcPct val="107000"/>
              </a:lnSpc>
              <a:spcAft>
                <a:spcPts val="800"/>
              </a:spcAft>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Уколико желимо да наша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дјеца</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постану одговорне, самосталне, самопоуздане,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успјешне</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и срећне одрасле особе,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непоходно</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је да на томе радимо сваки дан. Родитељи имају много дугорочних циљев</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а за своју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дјецу</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али често не знају или заборављају како да се поставе током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дјететовог</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одрастања како би те циљеве остварили. То није лак пут – родитељи су преоптерећени и свакога дана се суочавају са изазовима који их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подјећају</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да живот није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увијек</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фер. </a:t>
            </a:r>
          </a:p>
          <a:p>
            <a:pPr marL="0" indent="0" algn="ctr">
              <a:lnSpc>
                <a:spcPct val="107000"/>
              </a:lnSpc>
              <a:spcAft>
                <a:spcPts val="800"/>
              </a:spcAft>
              <a:buNone/>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Родитељи често у тој трци забораве да је оно што свакодневно чине у грађењу односа са својом </a:t>
            </a:r>
            <a:r>
              <a:rPr lang="sr-Cyrl-RS" sz="18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дјецом</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заправо улагање у њихову будућност, а то нема </a:t>
            </a:r>
            <a:r>
              <a:rPr lang="sr-Cyrl-RS" sz="18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цијену</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Често се дешава да родитељи дугорочно желе једно, а на свакодневном нивоу раде нешто друго, што сигурно неће довести до остварења њихових дугорочних циљева</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нпр. Родитељ жели да његово дијете научи да одабере оно што је за њега најбоље. Међутим, на дневном нивоу, када год дијете нешто хоће да бира, родитељ бира умјесто њега и „</a:t>
            </a:r>
            <a:r>
              <a:rPr lang="sr-Cyrl-RS" sz="18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увијек</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зна шта је за његово дијете најбоље.“</a:t>
            </a:r>
            <a:endPar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a:lnSpc>
                <a:spcPct val="107000"/>
              </a:lnSpc>
              <a:spcAft>
                <a:spcPts val="800"/>
              </a:spcAft>
            </a:pPr>
            <a:endParaRPr lang="sr-Cyrl-R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1896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80F9-6526-EA8A-3D39-8E8B2886333A}"/>
              </a:ext>
            </a:extLst>
          </p:cNvPr>
          <p:cNvSpPr>
            <a:spLocks noGrp="1"/>
          </p:cNvSpPr>
          <p:nvPr>
            <p:ph type="title"/>
          </p:nvPr>
        </p:nvSpPr>
        <p:spPr/>
        <p:txBody>
          <a:bodyPr/>
          <a:lstStyle/>
          <a:p>
            <a:pPr marL="457200" indent="-457200">
              <a:buFont typeface="Wingdings" panose="05000000000000000000" pitchFamily="2" charset="2"/>
              <a:buChar char="v"/>
            </a:pPr>
            <a:r>
              <a:rPr lang="sr-Cyrl-RS" sz="2800" b="1" dirty="0">
                <a:solidFill>
                  <a:srgbClr val="00B050"/>
                </a:solidFill>
                <a:latin typeface="Comic Sans MS" panose="030F0702030302020204" pitchFamily="66" charset="0"/>
              </a:rPr>
              <a:t>САМОСТАЛАН ОСТАНАК КОД КУЋЕ</a:t>
            </a:r>
            <a:endParaRPr lang="en-US" sz="2800" b="1" dirty="0">
              <a:solidFill>
                <a:srgbClr val="00B050"/>
              </a:solidFill>
              <a:latin typeface="Comic Sans MS" panose="030F0702030302020204" pitchFamily="66" charset="0"/>
            </a:endParaRPr>
          </a:p>
        </p:txBody>
      </p:sp>
      <p:sp>
        <p:nvSpPr>
          <p:cNvPr id="5" name="Content Placeholder 4">
            <a:extLst>
              <a:ext uri="{FF2B5EF4-FFF2-40B4-BE49-F238E27FC236}">
                <a16:creationId xmlns:a16="http://schemas.microsoft.com/office/drawing/2014/main" id="{AE179519-6FBE-FA1B-2B92-19394E57AB0B}"/>
              </a:ext>
            </a:extLst>
          </p:cNvPr>
          <p:cNvSpPr>
            <a:spLocks noGrp="1"/>
          </p:cNvSpPr>
          <p:nvPr>
            <p:ph idx="1"/>
          </p:nvPr>
        </p:nvSpPr>
        <p:spPr>
          <a:xfrm>
            <a:off x="228600" y="914400"/>
            <a:ext cx="8686800" cy="4830763"/>
          </a:xfrm>
        </p:spPr>
        <p:txBody>
          <a:bodyPr/>
          <a:lstStyle/>
          <a:p>
            <a:pPr marL="0" indent="0" algn="just">
              <a:buNone/>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За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дјецу</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је ово, можда, најузбудљивији корак у стицању самосталности, преузимању одговорности и уопштено у њиховом одрастању. Не постоји готово ништа тако узбудљиво као самостално остајање код куће, без родитељског надзора. Родитељи се данас све теже и све касније одлучују на овај корак, што је и разумљиво, јер околина није више тако сигурна за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дјецу</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a:t>
            </a:r>
          </a:p>
          <a:p>
            <a:pPr marL="0" indent="0" algn="just">
              <a:buNone/>
            </a:pP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Када се, ипак, одлучите за овакав корака, важно је са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дјететом</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договорити важна правила:</a:t>
            </a:r>
          </a:p>
          <a:p>
            <a:pPr algn="just">
              <a:buFontTx/>
              <a:buChar char="-"/>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Не отварати врата непознатим људима;</a:t>
            </a:r>
          </a:p>
          <a:p>
            <a:pPr algn="just">
              <a:buFontTx/>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Уколико неко зове телефоном, не давати личне податке и не говорити да је сам/а код куће;</a:t>
            </a:r>
          </a:p>
          <a:p>
            <a:pPr algn="just">
              <a:buFontTx/>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Бити опрезан са струјом;</a:t>
            </a:r>
          </a:p>
          <a:p>
            <a:pPr algn="just">
              <a:buFontTx/>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Знати напамет или имати на видљивом </a:t>
            </a:r>
            <a:r>
              <a:rPr lang="sr-Cyrl-RS" sz="18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мјесту</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телефонске бројеве за хитне случајеве;</a:t>
            </a:r>
          </a:p>
          <a:p>
            <a:pPr algn="just">
              <a:buFontTx/>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Обавезно закључати улазна врата.</a:t>
            </a:r>
          </a:p>
          <a:p>
            <a:pPr marL="0" indent="0" algn="just">
              <a:buNone/>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Родитељ:</a:t>
            </a:r>
          </a:p>
          <a:p>
            <a:pPr algn="just">
              <a:buFontTx/>
              <a:buChar char="-"/>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Не остајати дуго;</a:t>
            </a:r>
          </a:p>
          <a:p>
            <a:pPr algn="just">
              <a:buFontTx/>
              <a:buChar char="-"/>
            </a:pPr>
            <a:r>
              <a:rPr lang="sr-Cyrl-RS" sz="1800" b="1"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Увијек</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бити доступан на мобилни телефон</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420104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9C0-ABA3-F59A-8B2A-68C9A65C1015}"/>
              </a:ext>
            </a:extLst>
          </p:cNvPr>
          <p:cNvSpPr>
            <a:spLocks noGrp="1"/>
          </p:cNvSpPr>
          <p:nvPr>
            <p:ph type="title"/>
          </p:nvPr>
        </p:nvSpPr>
        <p:spPr/>
        <p:txBody>
          <a:bodyPr/>
          <a:lstStyle/>
          <a:p>
            <a:pPr marL="571500" indent="-571500" algn="ctr">
              <a:buFont typeface="Wingdings" panose="05000000000000000000" pitchFamily="2" charset="2"/>
              <a:buChar char="v"/>
            </a:pPr>
            <a:r>
              <a:rPr lang="sr-Cyrl-RS" sz="2800" b="1" dirty="0">
                <a:solidFill>
                  <a:srgbClr val="00B050"/>
                </a:solidFill>
                <a:latin typeface="Comic Sans MS" panose="030F0702030302020204" pitchFamily="66" charset="0"/>
              </a:rPr>
              <a:t>НАУЧИТИ ДИЈЕТЕ КАКО ДА СЕ ОРГАНИЗУЈЕ</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4E3E0702-DD88-E57F-016E-F290C405B613}"/>
              </a:ext>
            </a:extLst>
          </p:cNvPr>
          <p:cNvSpPr>
            <a:spLocks noGrp="1"/>
          </p:cNvSpPr>
          <p:nvPr>
            <p:ph idx="1"/>
          </p:nvPr>
        </p:nvSpPr>
        <p:spPr>
          <a:xfrm>
            <a:off x="0" y="1066800"/>
            <a:ext cx="9144000" cy="4830763"/>
          </a:xfrm>
        </p:spPr>
        <p:txBody>
          <a:bodyPr/>
          <a:lstStyle/>
          <a:p>
            <a:pPr marL="457200" indent="-457200">
              <a:buAutoNum type="arabicPeriod"/>
            </a:pPr>
            <a:r>
              <a:rPr lang="sr-Cyrl-RS" b="1" dirty="0">
                <a:solidFill>
                  <a:srgbClr val="FF0000"/>
                </a:solidFill>
                <a:latin typeface="Comic Sans MS" panose="030F0702030302020204" pitchFamily="66" charset="0"/>
              </a:rPr>
              <a:t>„</a:t>
            </a:r>
            <a:r>
              <a:rPr lang="sr-Cyrl-RS" sz="2000" b="1" dirty="0">
                <a:solidFill>
                  <a:srgbClr val="FF0000"/>
                </a:solidFill>
                <a:latin typeface="Comic Sans MS" panose="030F0702030302020204" pitchFamily="66" charset="0"/>
              </a:rPr>
              <a:t>ЗАДАТКЕ РАЗБИЈТЕ НА ЗАДАЧИЋЕ“</a:t>
            </a:r>
          </a:p>
          <a:p>
            <a:pPr marL="0" indent="0" algn="just">
              <a:buNone/>
            </a:pPr>
            <a:r>
              <a:rPr lang="sr-Cyrl-RS" sz="2000" b="0" i="0" dirty="0">
                <a:solidFill>
                  <a:srgbClr val="0070C0"/>
                </a:solidFill>
                <a:effectLst/>
                <a:latin typeface="Comic Sans MS" panose="030F0702030302020204" pitchFamily="66" charset="0"/>
              </a:rPr>
              <a:t>Помозите </a:t>
            </a:r>
            <a:r>
              <a:rPr lang="sr-Cyrl-RS" sz="2000" b="0" i="0" dirty="0" err="1">
                <a:solidFill>
                  <a:srgbClr val="0070C0"/>
                </a:solidFill>
                <a:effectLst/>
                <a:latin typeface="Comic Sans MS" panose="030F0702030302020204" pitchFamily="66" charset="0"/>
              </a:rPr>
              <a:t>дјетету</a:t>
            </a:r>
            <a:r>
              <a:rPr lang="sr-Cyrl-RS" sz="2000" b="0" i="0" dirty="0">
                <a:solidFill>
                  <a:srgbClr val="0070C0"/>
                </a:solidFill>
                <a:effectLst/>
                <a:latin typeface="Comic Sans MS" panose="030F0702030302020204" pitchFamily="66" charset="0"/>
              </a:rPr>
              <a:t> да школске задатке или кућне обавезе </a:t>
            </a:r>
            <a:r>
              <a:rPr lang="sr-Cyrl-RS" sz="2000" b="0" i="0" dirty="0" err="1">
                <a:solidFill>
                  <a:srgbClr val="0070C0"/>
                </a:solidFill>
                <a:effectLst/>
                <a:latin typeface="Comic Sans MS" panose="030F0702030302020204" pitchFamily="66" charset="0"/>
              </a:rPr>
              <a:t>подијели</a:t>
            </a:r>
            <a:r>
              <a:rPr lang="sr-Cyrl-RS" sz="2000" b="0" i="0" dirty="0">
                <a:solidFill>
                  <a:srgbClr val="0070C0"/>
                </a:solidFill>
                <a:effectLst/>
                <a:latin typeface="Comic Sans MS" panose="030F0702030302020204" pitchFamily="66" charset="0"/>
              </a:rPr>
              <a:t> на мање кораке. Ово ће му показати да сваки посао има почетак, средину и крај.</a:t>
            </a:r>
          </a:p>
          <a:p>
            <a:pPr marL="0" indent="0" algn="just">
              <a:buNone/>
            </a:pPr>
            <a:r>
              <a:rPr lang="sr-Cyrl-RS" sz="2000" dirty="0">
                <a:solidFill>
                  <a:srgbClr val="FF0000"/>
                </a:solidFill>
                <a:latin typeface="Comic Sans MS" panose="030F0702030302020204" pitchFamily="66" charset="0"/>
              </a:rPr>
              <a:t>2. </a:t>
            </a:r>
            <a:r>
              <a:rPr lang="sr-Cyrl-RS" sz="2000" b="1" dirty="0">
                <a:solidFill>
                  <a:srgbClr val="FF0000"/>
                </a:solidFill>
                <a:latin typeface="Comic Sans MS" panose="030F0702030302020204" pitchFamily="66" charset="0"/>
              </a:rPr>
              <a:t>НАПРАВИТЕ ПОРОДИЧНИ КАЛЕНДАР</a:t>
            </a:r>
          </a:p>
          <a:p>
            <a:pPr marL="0" indent="0" algn="just">
              <a:buNone/>
            </a:pPr>
            <a:r>
              <a:rPr lang="sr-Cyrl-RS" sz="2000" dirty="0">
                <a:solidFill>
                  <a:srgbClr val="0070C0"/>
                </a:solidFill>
                <a:latin typeface="Comic Sans MS" panose="030F0702030302020204" pitchFamily="66" charset="0"/>
              </a:rPr>
              <a:t>На видно мјесто у кући ставите календар у који ће свако уписивати своје и пратити активности осталих чланова породице. Позивајте се на календар приликом планирања. Нпр. једном </a:t>
            </a:r>
            <a:r>
              <a:rPr lang="sr-Cyrl-RS" sz="2000" dirty="0" err="1">
                <a:solidFill>
                  <a:srgbClr val="0070C0"/>
                </a:solidFill>
                <a:latin typeface="Comic Sans MS" panose="030F0702030302020204" pitchFamily="66" charset="0"/>
              </a:rPr>
              <a:t>недјељно</a:t>
            </a:r>
            <a:r>
              <a:rPr lang="sr-Cyrl-RS" sz="2000" dirty="0">
                <a:solidFill>
                  <a:srgbClr val="0070C0"/>
                </a:solidFill>
                <a:latin typeface="Comic Sans MS" panose="030F0702030302020204" pitchFamily="66" charset="0"/>
              </a:rPr>
              <a:t> можете сви заједно ажурирати породични календар.</a:t>
            </a:r>
          </a:p>
          <a:p>
            <a:pPr marL="0" indent="0" algn="just">
              <a:buNone/>
            </a:pPr>
            <a:r>
              <a:rPr lang="sr-Cyrl-RS" sz="2000" b="1" dirty="0">
                <a:solidFill>
                  <a:srgbClr val="FF0000"/>
                </a:solidFill>
                <a:latin typeface="Comic Sans MS" panose="030F0702030302020204" pitchFamily="66" charset="0"/>
              </a:rPr>
              <a:t>3. НАУЧИТЕ ДЈЕЦУ ДА ПРАВЕ ЧЕК ЛИСТЕ</a:t>
            </a:r>
          </a:p>
          <a:p>
            <a:pPr marL="0" indent="0" algn="just">
              <a:buNone/>
            </a:pPr>
            <a:r>
              <a:rPr lang="sr-Cyrl-RS" sz="2000" dirty="0">
                <a:solidFill>
                  <a:srgbClr val="0070C0"/>
                </a:solidFill>
                <a:latin typeface="Comic Sans MS" panose="030F0702030302020204" pitchFamily="66" charset="0"/>
              </a:rPr>
              <a:t>Нпр. дијете направи списак ствари које треба </a:t>
            </a:r>
            <a:r>
              <a:rPr lang="sr-Cyrl-RS" sz="2000" dirty="0" err="1">
                <a:solidFill>
                  <a:srgbClr val="0070C0"/>
                </a:solidFill>
                <a:latin typeface="Comic Sans MS" panose="030F0702030302020204" pitchFamily="66" charset="0"/>
              </a:rPr>
              <a:t>понијети</a:t>
            </a:r>
            <a:r>
              <a:rPr lang="sr-Cyrl-RS" sz="2000" dirty="0">
                <a:solidFill>
                  <a:srgbClr val="0070C0"/>
                </a:solidFill>
                <a:latin typeface="Comic Sans MS" panose="030F0702030302020204" pitchFamily="66" charset="0"/>
              </a:rPr>
              <a:t> у школу, три ствари које треба завршити прије одласка у школу и </a:t>
            </a:r>
            <a:r>
              <a:rPr lang="sr-Cyrl-RS" sz="2000" dirty="0" err="1">
                <a:solidFill>
                  <a:srgbClr val="0070C0"/>
                </a:solidFill>
                <a:latin typeface="Comic Sans MS" panose="030F0702030302020204" pitchFamily="66" charset="0"/>
              </a:rPr>
              <a:t>сл</a:t>
            </a:r>
            <a:r>
              <a:rPr lang="sr-Cyrl-RS" sz="2000" dirty="0">
                <a:solidFill>
                  <a:srgbClr val="0070C0"/>
                </a:solidFill>
                <a:latin typeface="Comic Sans MS" panose="030F0702030302020204" pitchFamily="66" charset="0"/>
              </a:rPr>
              <a:t>).</a:t>
            </a:r>
            <a:r>
              <a:rPr lang="en-US" sz="2000" i="0" dirty="0">
                <a:solidFill>
                  <a:srgbClr val="0070C0"/>
                </a:solidFill>
                <a:effectLst/>
                <a:latin typeface="Comic Sans MS" panose="030F0702030302020204" pitchFamily="66" charset="0"/>
              </a:rPr>
              <a:t>  </a:t>
            </a:r>
            <a:r>
              <a:rPr lang="sr-Cyrl-RS" sz="2000" i="0" dirty="0">
                <a:solidFill>
                  <a:srgbClr val="0070C0"/>
                </a:solidFill>
                <a:effectLst/>
                <a:latin typeface="Comic Sans MS" panose="030F0702030302020204" pitchFamily="66" charset="0"/>
              </a:rPr>
              <a:t>Заједничко прављење листе задатака помоћи ће </a:t>
            </a:r>
            <a:r>
              <a:rPr lang="sr-Cyrl-RS" sz="2000" i="0" dirty="0" err="1">
                <a:solidFill>
                  <a:srgbClr val="0070C0"/>
                </a:solidFill>
                <a:effectLst/>
                <a:latin typeface="Comic Sans MS" panose="030F0702030302020204" pitchFamily="66" charset="0"/>
              </a:rPr>
              <a:t>дјетету</a:t>
            </a:r>
            <a:r>
              <a:rPr lang="sr-Cyrl-RS" sz="2000" i="0" dirty="0">
                <a:solidFill>
                  <a:srgbClr val="0070C0"/>
                </a:solidFill>
                <a:effectLst/>
                <a:latin typeface="Comic Sans MS" panose="030F0702030302020204" pitchFamily="66" charset="0"/>
              </a:rPr>
              <a:t> да развије стратегије за обављање задатака и организује своје </a:t>
            </a:r>
            <a:r>
              <a:rPr lang="sr-Cyrl-RS" sz="2000" i="0" dirty="0" err="1">
                <a:solidFill>
                  <a:srgbClr val="0070C0"/>
                </a:solidFill>
                <a:effectLst/>
                <a:latin typeface="Comic Sans MS" panose="030F0702030302020204" pitchFamily="66" charset="0"/>
              </a:rPr>
              <a:t>вријеме</a:t>
            </a:r>
            <a:r>
              <a:rPr lang="sr-Cyrl-RS" sz="2000" i="0" dirty="0">
                <a:solidFill>
                  <a:srgbClr val="0070C0"/>
                </a:solidFill>
                <a:effectLst/>
                <a:latin typeface="Comic Sans MS" panose="030F0702030302020204" pitchFamily="66" charset="0"/>
              </a:rPr>
              <a:t>.</a:t>
            </a:r>
          </a:p>
          <a:p>
            <a:pPr marL="0" indent="0" algn="just">
              <a:buNone/>
            </a:pPr>
            <a:r>
              <a:rPr lang="sr-Cyrl-RS" sz="2000" b="1" dirty="0">
                <a:solidFill>
                  <a:srgbClr val="FF0000"/>
                </a:solidFill>
                <a:latin typeface="Comic Sans MS" panose="030F0702030302020204" pitchFamily="66" charset="0"/>
              </a:rPr>
              <a:t>4. СОРТИРАЊЕ И КАТЕГОРИЗАЦИЈА</a:t>
            </a:r>
          </a:p>
          <a:p>
            <a:pPr marL="0" indent="0" algn="just">
              <a:buNone/>
            </a:pPr>
            <a:r>
              <a:rPr lang="sr-Cyrl-RS" sz="2000" dirty="0">
                <a:solidFill>
                  <a:srgbClr val="0070C0"/>
                </a:solidFill>
                <a:latin typeface="Comic Sans MS" panose="030F0702030302020204" pitchFamily="66" charset="0"/>
              </a:rPr>
              <a:t>Стављање веша у веш машину, судова у машину за суђе, писање списка за набавку, одлазак у продавницу и сл.</a:t>
            </a:r>
          </a:p>
        </p:txBody>
      </p:sp>
    </p:spTree>
    <p:extLst>
      <p:ext uri="{BB962C8B-B14F-4D97-AF65-F5344CB8AC3E}">
        <p14:creationId xmlns:p14="http://schemas.microsoft.com/office/powerpoint/2010/main" val="122479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DB94C-5764-0D7A-485A-8D664F35ABB1}"/>
              </a:ext>
            </a:extLst>
          </p:cNvPr>
          <p:cNvSpPr>
            <a:spLocks noGrp="1"/>
          </p:cNvSpPr>
          <p:nvPr>
            <p:ph idx="1"/>
          </p:nvPr>
        </p:nvSpPr>
        <p:spPr>
          <a:xfrm>
            <a:off x="152400" y="1143000"/>
            <a:ext cx="8665029" cy="4983163"/>
          </a:xfrm>
        </p:spPr>
        <p:txBody>
          <a:bodyPr/>
          <a:lstStyle/>
          <a:p>
            <a:pPr marL="0" indent="0">
              <a:buNone/>
            </a:pPr>
            <a:r>
              <a:rPr lang="sr-Cyrl-RS" sz="2000" b="1" dirty="0">
                <a:solidFill>
                  <a:srgbClr val="FF0000"/>
                </a:solidFill>
                <a:latin typeface="Comic Sans MS" panose="030F0702030302020204" pitchFamily="66" charset="0"/>
              </a:rPr>
              <a:t>5. ВЕЧЕРЊЕ ПРИПРЕМАЊЕ</a:t>
            </a:r>
          </a:p>
          <a:p>
            <a:pPr marL="0" indent="0">
              <a:buNone/>
            </a:pPr>
            <a:r>
              <a:rPr lang="sr-Cyrl-RS" sz="2000" b="0" i="0" dirty="0">
                <a:solidFill>
                  <a:srgbClr val="0070C0"/>
                </a:solidFill>
                <a:effectLst/>
                <a:latin typeface="Comic Sans MS" panose="030F0702030302020204" pitchFamily="66" charset="0"/>
              </a:rPr>
              <a:t>Научите дијете да обавезно увече спакује своје књиге и прибор за школу, као и да припреми гардеробу за ујутро.</a:t>
            </a:r>
          </a:p>
          <a:p>
            <a:pPr marL="0" indent="0">
              <a:buNone/>
            </a:pPr>
            <a:r>
              <a:rPr lang="sr-Cyrl-RS" sz="2000" dirty="0">
                <a:solidFill>
                  <a:srgbClr val="FF0000"/>
                </a:solidFill>
                <a:latin typeface="Comic Sans MS" panose="030F0702030302020204" pitchFamily="66" charset="0"/>
              </a:rPr>
              <a:t>6</a:t>
            </a:r>
            <a:r>
              <a:rPr lang="sr-Cyrl-RS" sz="2000" b="1" dirty="0">
                <a:solidFill>
                  <a:srgbClr val="FF0000"/>
                </a:solidFill>
                <a:latin typeface="Comic Sans MS" panose="030F0702030302020204" pitchFamily="66" charset="0"/>
              </a:rPr>
              <a:t>. ДЈЕЧИЈИ ПЛАНЕР</a:t>
            </a:r>
          </a:p>
          <a:p>
            <a:pPr marL="0" indent="0">
              <a:buNone/>
            </a:pPr>
            <a:r>
              <a:rPr lang="sr-Cyrl-RS" sz="2000" dirty="0">
                <a:solidFill>
                  <a:srgbClr val="0070C0"/>
                </a:solidFill>
                <a:latin typeface="Comic Sans MS" panose="030F0702030302020204" pitchFamily="66" charset="0"/>
              </a:rPr>
              <a:t>Поведите дијете у куповину, нека само изабере планер, подстичите га да планира своје активности и да их усклади са породичним календаром.</a:t>
            </a:r>
          </a:p>
          <a:p>
            <a:pPr marL="0" indent="0">
              <a:buNone/>
            </a:pPr>
            <a:r>
              <a:rPr lang="sr-Cyrl-RS" sz="2000" b="1" dirty="0">
                <a:solidFill>
                  <a:srgbClr val="FF0000"/>
                </a:solidFill>
                <a:latin typeface="Comic Sans MS" panose="030F0702030302020204" pitchFamily="66" charset="0"/>
              </a:rPr>
              <a:t>7. ОРГАНИЗАЦИЈА ГАРДЕРОБЕРА</a:t>
            </a:r>
          </a:p>
          <a:p>
            <a:pPr marL="0" indent="0" algn="just">
              <a:buNone/>
            </a:pPr>
            <a:r>
              <a:rPr lang="sr-Cyrl-RS" sz="2000" b="0" i="0" dirty="0">
                <a:solidFill>
                  <a:srgbClr val="0070C0"/>
                </a:solidFill>
                <a:effectLst/>
                <a:latin typeface="Comic Sans MS" panose="030F0702030302020204" pitchFamily="66" charset="0"/>
              </a:rPr>
              <a:t>Користите кутије и друга помоћна средства за организацију гардеробера. За све постоји мјесто и </a:t>
            </a:r>
            <a:r>
              <a:rPr lang="sr-Cyrl-RS" sz="2000" b="0" i="0" dirty="0" err="1">
                <a:solidFill>
                  <a:srgbClr val="0070C0"/>
                </a:solidFill>
                <a:effectLst/>
                <a:latin typeface="Comic Sans MS" panose="030F0702030302020204" pitchFamily="66" charset="0"/>
              </a:rPr>
              <a:t>дјетету</a:t>
            </a:r>
            <a:r>
              <a:rPr lang="sr-Cyrl-RS" sz="2000" b="0" i="0" dirty="0">
                <a:solidFill>
                  <a:srgbClr val="0070C0"/>
                </a:solidFill>
                <a:effectLst/>
                <a:latin typeface="Comic Sans MS" panose="030F0702030302020204" pitchFamily="66" charset="0"/>
              </a:rPr>
              <a:t> ће се  допасти да је све </a:t>
            </a:r>
            <a:r>
              <a:rPr lang="sr-Cyrl-RS" sz="2000" b="0" i="0" dirty="0" err="1">
                <a:solidFill>
                  <a:srgbClr val="0070C0"/>
                </a:solidFill>
                <a:effectLst/>
                <a:latin typeface="Comic Sans MS" panose="030F0702030302020204" pitchFamily="66" charset="0"/>
              </a:rPr>
              <a:t>увијек</a:t>
            </a:r>
            <a:r>
              <a:rPr lang="sr-Cyrl-RS" sz="2000" b="0" i="0" dirty="0">
                <a:solidFill>
                  <a:srgbClr val="0070C0"/>
                </a:solidFill>
                <a:effectLst/>
                <a:latin typeface="Comic Sans MS" panose="030F0702030302020204" pitchFamily="66" charset="0"/>
              </a:rPr>
              <a:t> уредно </a:t>
            </a:r>
            <a:r>
              <a:rPr lang="sr-Cyrl-RS" sz="2000" b="0" i="0" dirty="0" err="1">
                <a:solidFill>
                  <a:srgbClr val="0070C0"/>
                </a:solidFill>
                <a:effectLst/>
                <a:latin typeface="Comic Sans MS" panose="030F0702030302020204" pitchFamily="66" charset="0"/>
              </a:rPr>
              <a:t>посложено</a:t>
            </a:r>
            <a:r>
              <a:rPr lang="sr-Cyrl-RS" sz="2000" b="0" i="0" dirty="0">
                <a:solidFill>
                  <a:srgbClr val="0070C0"/>
                </a:solidFill>
                <a:effectLst/>
                <a:latin typeface="Comic Sans MS" panose="030F0702030302020204" pitchFamily="66" charset="0"/>
              </a:rPr>
              <a:t> и на свом </a:t>
            </a:r>
            <a:r>
              <a:rPr lang="sr-Cyrl-RS" sz="2000" b="0" i="0" dirty="0" err="1">
                <a:solidFill>
                  <a:srgbClr val="0070C0"/>
                </a:solidFill>
                <a:effectLst/>
                <a:latin typeface="Comic Sans MS" panose="030F0702030302020204" pitchFamily="66" charset="0"/>
              </a:rPr>
              <a:t>мјесту</a:t>
            </a:r>
            <a:r>
              <a:rPr lang="sr-Cyrl-RS" sz="2000" b="0" i="0" dirty="0">
                <a:solidFill>
                  <a:srgbClr val="0070C0"/>
                </a:solidFill>
                <a:effectLst/>
                <a:latin typeface="Comic Sans MS" panose="030F0702030302020204" pitchFamily="66" charset="0"/>
              </a:rPr>
              <a:t>.</a:t>
            </a:r>
          </a:p>
          <a:p>
            <a:pPr marL="0" indent="0" algn="just">
              <a:buNone/>
            </a:pPr>
            <a:r>
              <a:rPr lang="sr-Cyrl-RS" sz="2000" b="1" dirty="0">
                <a:solidFill>
                  <a:srgbClr val="FF0000"/>
                </a:solidFill>
                <a:latin typeface="Comic Sans MS" panose="030F0702030302020204" pitchFamily="66" charset="0"/>
              </a:rPr>
              <a:t>8. ДЈЕЧИЈЕ КОЛЕКЦИЈЕ</a:t>
            </a:r>
          </a:p>
          <a:p>
            <a:pPr marL="0" indent="0" algn="just">
              <a:buNone/>
            </a:pPr>
            <a:r>
              <a:rPr lang="sr-Cyrl-RS" sz="2000" i="0" dirty="0">
                <a:solidFill>
                  <a:srgbClr val="0070C0"/>
                </a:solidFill>
                <a:effectLst/>
                <a:latin typeface="Comic Sans MS" panose="030F0702030302020204" pitchFamily="66" charset="0"/>
              </a:rPr>
              <a:t>Сакупљање сличица, </a:t>
            </a:r>
            <a:r>
              <a:rPr lang="sr-Cyrl-RS" sz="2000" dirty="0">
                <a:solidFill>
                  <a:srgbClr val="0070C0"/>
                </a:solidFill>
                <a:latin typeface="Comic Sans MS" panose="030F0702030302020204" pitchFamily="66" charset="0"/>
              </a:rPr>
              <a:t>прављење хербаријума, </a:t>
            </a:r>
            <a:r>
              <a:rPr lang="sr-Cyrl-RS" sz="2000" dirty="0" err="1">
                <a:solidFill>
                  <a:srgbClr val="0070C0"/>
                </a:solidFill>
                <a:latin typeface="Comic Sans MS" panose="030F0702030302020204" pitchFamily="66" charset="0"/>
              </a:rPr>
              <a:t>инсектаријума</a:t>
            </a:r>
            <a:r>
              <a:rPr lang="sr-Cyrl-RS" sz="2000" dirty="0">
                <a:solidFill>
                  <a:srgbClr val="0070C0"/>
                </a:solidFill>
                <a:latin typeface="Comic Sans MS" panose="030F0702030302020204" pitchFamily="66" charset="0"/>
              </a:rPr>
              <a:t> и сл.</a:t>
            </a:r>
          </a:p>
          <a:p>
            <a:pPr marL="0" indent="0" algn="just">
              <a:buNone/>
            </a:pPr>
            <a:r>
              <a:rPr lang="sr-Cyrl-RS" sz="2000" b="1" i="0" dirty="0">
                <a:solidFill>
                  <a:srgbClr val="FF0000"/>
                </a:solidFill>
                <a:effectLst/>
                <a:latin typeface="Comic Sans MS" panose="030F0702030302020204" pitchFamily="66" charset="0"/>
              </a:rPr>
              <a:t>9. ПРАЋЕЊЕ УПУ</a:t>
            </a:r>
            <a:r>
              <a:rPr lang="sr-Cyrl-RS" sz="2000" b="1" dirty="0">
                <a:solidFill>
                  <a:srgbClr val="FF0000"/>
                </a:solidFill>
                <a:latin typeface="Comic Sans MS" panose="030F0702030302020204" pitchFamily="66" charset="0"/>
              </a:rPr>
              <a:t>ТСТАВА</a:t>
            </a:r>
          </a:p>
          <a:p>
            <a:pPr marL="0" indent="0" algn="just">
              <a:buNone/>
            </a:pPr>
            <a:r>
              <a:rPr lang="sr-Cyrl-RS" sz="2000" i="0" dirty="0">
                <a:solidFill>
                  <a:srgbClr val="0070C0"/>
                </a:solidFill>
                <a:effectLst/>
                <a:latin typeface="Comic Sans MS" panose="030F0702030302020204" pitchFamily="66" charset="0"/>
              </a:rPr>
              <a:t>Нпр. заједничко кување уз праћење рецепта</a:t>
            </a:r>
            <a:r>
              <a:rPr lang="sr-Cyrl-RS" sz="2000" dirty="0">
                <a:solidFill>
                  <a:srgbClr val="0070C0"/>
                </a:solidFill>
                <a:latin typeface="Comic Sans MS" panose="030F0702030302020204" pitchFamily="66" charset="0"/>
              </a:rPr>
              <a:t>, склапање једноставног </a:t>
            </a:r>
            <a:r>
              <a:rPr lang="sr-Cyrl-RS" sz="2000" dirty="0" err="1">
                <a:solidFill>
                  <a:srgbClr val="0070C0"/>
                </a:solidFill>
                <a:latin typeface="Comic Sans MS" panose="030F0702030302020204" pitchFamily="66" charset="0"/>
              </a:rPr>
              <a:t>намјештаја</a:t>
            </a:r>
            <a:r>
              <a:rPr lang="sr-Cyrl-RS" sz="2000" dirty="0">
                <a:solidFill>
                  <a:srgbClr val="0070C0"/>
                </a:solidFill>
                <a:latin typeface="Comic Sans MS" panose="030F0702030302020204" pitchFamily="66" charset="0"/>
              </a:rPr>
              <a:t> према упутству  и сл.</a:t>
            </a:r>
            <a:endParaRPr lang="sr-Cyrl-RS" sz="2000" i="0" dirty="0">
              <a:solidFill>
                <a:srgbClr val="0070C0"/>
              </a:solidFill>
              <a:effectLst/>
              <a:latin typeface="Comic Sans MS" panose="030F0702030302020204" pitchFamily="66" charset="0"/>
            </a:endParaRPr>
          </a:p>
        </p:txBody>
      </p:sp>
    </p:spTree>
    <p:extLst>
      <p:ext uri="{BB962C8B-B14F-4D97-AF65-F5344CB8AC3E}">
        <p14:creationId xmlns:p14="http://schemas.microsoft.com/office/powerpoint/2010/main" val="128345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6F61-BEB0-E3FB-F94C-1713F0F2C22B}"/>
              </a:ext>
            </a:extLst>
          </p:cNvPr>
          <p:cNvSpPr>
            <a:spLocks noGrp="1"/>
          </p:cNvSpPr>
          <p:nvPr>
            <p:ph type="title"/>
          </p:nvPr>
        </p:nvSpPr>
        <p:spPr/>
        <p:txBody>
          <a:bodyPr/>
          <a:lstStyle/>
          <a:p>
            <a:pPr marL="457200" indent="-457200">
              <a:buFont typeface="Wingdings" panose="05000000000000000000" pitchFamily="2" charset="2"/>
              <a:buChar char="v"/>
            </a:pPr>
            <a:r>
              <a:rPr lang="sr-Cyrl-RS" sz="2800" b="1" dirty="0">
                <a:solidFill>
                  <a:srgbClr val="00B050"/>
                </a:solidFill>
                <a:latin typeface="Comic Sans MS" panose="030F0702030302020204" pitchFamily="66" charset="0"/>
              </a:rPr>
              <a:t>САМОСТАЛНО УЧЕЊЕ</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C439E29A-E919-19B8-0463-5DBDF148EA90}"/>
              </a:ext>
            </a:extLst>
          </p:cNvPr>
          <p:cNvSpPr>
            <a:spLocks noGrp="1"/>
          </p:cNvSpPr>
          <p:nvPr>
            <p:ph idx="1"/>
          </p:nvPr>
        </p:nvSpPr>
        <p:spPr>
          <a:xfrm>
            <a:off x="0" y="1371600"/>
            <a:ext cx="8763000" cy="4812102"/>
          </a:xfrm>
        </p:spPr>
        <p:txBody>
          <a:bodyPr/>
          <a:lstStyle/>
          <a:p>
            <a:pPr algn="just"/>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Самостално учење је важан корак у одрастању сваког </a:t>
            </a:r>
            <a:r>
              <a:rPr lang="sr-Cyrl-RS" sz="2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дјетета</a:t>
            </a:r>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и оно би се требало </a:t>
            </a:r>
            <a:r>
              <a:rPr lang="sr-Cyrl-RS" sz="2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примјењивати</a:t>
            </a:r>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од првог разреда основне школе. </a:t>
            </a:r>
          </a:p>
          <a:p>
            <a:pPr algn="just"/>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Постоје ученици који и у средњој школи уче уз помоћ родитеља. То не </a:t>
            </a:r>
            <a:r>
              <a:rPr lang="sr-Cyrl-RS" sz="2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подразумијева</a:t>
            </a:r>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инструкције из одређеног предмета, када дијете не </a:t>
            </a:r>
            <a:r>
              <a:rPr lang="sr-Cyrl-RS" sz="2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разумије</a:t>
            </a:r>
            <a:r>
              <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градиво или је у заостатку, па му је неопходна помоћ.</a:t>
            </a:r>
          </a:p>
          <a:p>
            <a:pPr algn="just"/>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Самосталност у учењу гради се првенствено самосталном израдом домаћих задатака или неких других задатака за школу или ваннаставне активности (музичка школа, учење страних језика и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сл</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r>
              <a:rPr lang="sr-Cyrl-RS" sz="2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Родитељ је у овом процесу подршка и у почетку може </a:t>
            </a:r>
            <a:r>
              <a:rPr lang="sr-Cyrl-RS" sz="2000" dirty="0" err="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провјеравати</a:t>
            </a:r>
            <a:r>
              <a:rPr lang="sr-Cyrl-RS" sz="2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да ли је дијете све задатке добро </a:t>
            </a:r>
            <a:r>
              <a:rPr lang="sr-Cyrl-R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урадило, упозорити ако је дошло до грешке, </a:t>
            </a:r>
            <a:r>
              <a:rPr lang="sr-Cyrl-RS" sz="2000"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провјерити</a:t>
            </a:r>
            <a:r>
              <a:rPr lang="sr-Cyrl-R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да ли дијете </a:t>
            </a:r>
            <a:r>
              <a:rPr lang="sr-Cyrl-RS" sz="2000"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разумије</a:t>
            </a:r>
            <a:r>
              <a:rPr lang="sr-Cyrl-R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оно што учи или има потешкоћа у </a:t>
            </a:r>
            <a:r>
              <a:rPr lang="sr-Cyrl-RS" sz="2000"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разумијевању</a:t>
            </a:r>
            <a:r>
              <a:rPr lang="sr-Cyrl-RS" sz="2000"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градива. </a:t>
            </a:r>
            <a:endParaRPr lang="en-US" dirty="0">
              <a:solidFill>
                <a:srgbClr val="FF0000"/>
              </a:solidFill>
            </a:endParaRPr>
          </a:p>
        </p:txBody>
      </p:sp>
    </p:spTree>
    <p:extLst>
      <p:ext uri="{BB962C8B-B14F-4D97-AF65-F5344CB8AC3E}">
        <p14:creationId xmlns:p14="http://schemas.microsoft.com/office/powerpoint/2010/main" val="3879024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E42C5-D28B-17F5-0EC3-5E3DE0B6A4DC}"/>
              </a:ext>
            </a:extLst>
          </p:cNvPr>
          <p:cNvSpPr>
            <a:spLocks noGrp="1"/>
          </p:cNvSpPr>
          <p:nvPr>
            <p:ph idx="1"/>
          </p:nvPr>
        </p:nvSpPr>
        <p:spPr>
          <a:xfrm>
            <a:off x="228600" y="1600200"/>
            <a:ext cx="8686800" cy="4830763"/>
          </a:xfrm>
        </p:spPr>
        <p:txBody>
          <a:bodyPr/>
          <a:lstStyle/>
          <a:p>
            <a:pPr marL="0" indent="0" algn="just">
              <a:buNone/>
            </a:pP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Ако се дијете превише ослања на родитељску помоћ или ако родитељ жели имати потпуну контролу над учењем и савладавањем градива, јер жели да дијете има одличне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оцјене</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успјех</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на тај начин одгађа и погоршава процес у којем се дијете учи самосталности и преузимању одговорности за свој рад,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оцјене</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успјех</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Исто тако, нарушава се самопоуздање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дјетета</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дијете нема потребу да се труди,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осјећа</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се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непособно</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 некомпетентно, нема контролу и „препушта се“ родитељу „да га обликује по својој </a:t>
            </a:r>
            <a:r>
              <a:rPr lang="sr-Cyrl-RS" sz="2000"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мјери</a:t>
            </a:r>
            <a:r>
              <a:rPr lang="sr-Cyrl-RS" sz="2000"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и у складу са сопственим, често нереалним, амбицијама!“</a:t>
            </a:r>
          </a:p>
          <a:p>
            <a:pPr marL="0" indent="0">
              <a:buNone/>
            </a:pPr>
            <a:endParaRPr lang="sr-Cyrl-RS" sz="2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buNone/>
            </a:pPr>
            <a:r>
              <a:rPr lang="sr-Cyrl-RS" sz="2000" b="1" dirty="0">
                <a:solidFill>
                  <a:srgbClr val="FF0000"/>
                </a:solidFill>
                <a:latin typeface="Comic Sans MS" panose="030F0702030302020204" pitchFamily="66" charset="0"/>
              </a:rPr>
              <a:t>ПОДСТИЧИТЕ ДИЈЕТЕ ДА ПОСТАВЉА СОПСТВЕНЕ ЦИЉЕВЕ И ДА РАДИ НА ЊИХОВОМ ОСТВАРИВАЊУ!</a:t>
            </a:r>
            <a:endParaRPr 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02471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0C1E-DF3A-EFCD-E349-BE60B2EA1B14}"/>
              </a:ext>
            </a:extLst>
          </p:cNvPr>
          <p:cNvSpPr>
            <a:spLocks noGrp="1"/>
          </p:cNvSpPr>
          <p:nvPr>
            <p:ph type="title"/>
          </p:nvPr>
        </p:nvSpPr>
        <p:spPr/>
        <p:txBody>
          <a:bodyPr/>
          <a:lstStyle/>
          <a:p>
            <a:pPr marL="571500" indent="-571500" algn="ctr">
              <a:buFont typeface="Wingdings" panose="05000000000000000000" pitchFamily="2" charset="2"/>
              <a:buChar char="v"/>
            </a:pPr>
            <a:r>
              <a:rPr lang="sr-Cyrl-RS" sz="2800" b="1" dirty="0">
                <a:solidFill>
                  <a:srgbClr val="00B050"/>
                </a:solidFill>
                <a:latin typeface="Comic Sans MS" panose="030F0702030302020204" pitchFamily="66" charset="0"/>
              </a:rPr>
              <a:t>НАУЧИТЕ ДИЈЕТЕ ДА УПРАВЉА НОВЦЕМ</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0E20A31F-F955-90AA-F57D-3C6306AFB6C2}"/>
              </a:ext>
            </a:extLst>
          </p:cNvPr>
          <p:cNvSpPr>
            <a:spLocks noGrp="1"/>
          </p:cNvSpPr>
          <p:nvPr>
            <p:ph idx="1"/>
          </p:nvPr>
        </p:nvSpPr>
        <p:spPr/>
        <p:txBody>
          <a:bodyPr/>
          <a:lstStyle/>
          <a:p>
            <a:pPr algn="just"/>
            <a:endParaRPr lang="ru-RU" b="1" i="0" dirty="0">
              <a:solidFill>
                <a:srgbClr val="0070C0"/>
              </a:solidFill>
              <a:effectLst/>
              <a:latin typeface="Comic Sans MS" panose="030F0702030302020204" pitchFamily="66" charset="0"/>
            </a:endParaRPr>
          </a:p>
          <a:p>
            <a:pPr marL="0" indent="0">
              <a:buNone/>
            </a:pPr>
            <a:endParaRPr lang="en-US" dirty="0">
              <a:solidFill>
                <a:srgbClr val="0070C0"/>
              </a:solidFill>
              <a:latin typeface="Comic Sans MS" panose="030F0702030302020204" pitchFamily="66" charset="0"/>
            </a:endParaRPr>
          </a:p>
        </p:txBody>
      </p:sp>
      <p:graphicFrame>
        <p:nvGraphicFramePr>
          <p:cNvPr id="5" name="Table 5">
            <a:extLst>
              <a:ext uri="{FF2B5EF4-FFF2-40B4-BE49-F238E27FC236}">
                <a16:creationId xmlns:a16="http://schemas.microsoft.com/office/drawing/2014/main" id="{3B5C7CA2-0D05-BC19-CB6B-541AD08B03E6}"/>
              </a:ext>
            </a:extLst>
          </p:cNvPr>
          <p:cNvGraphicFramePr>
            <a:graphicFrameLocks noGrp="1"/>
          </p:cNvGraphicFramePr>
          <p:nvPr>
            <p:extLst>
              <p:ext uri="{D42A27DB-BD31-4B8C-83A1-F6EECF244321}">
                <p14:modId xmlns:p14="http://schemas.microsoft.com/office/powerpoint/2010/main" val="3031298356"/>
              </p:ext>
            </p:extLst>
          </p:nvPr>
        </p:nvGraphicFramePr>
        <p:xfrm>
          <a:off x="381000" y="1396482"/>
          <a:ext cx="8382000" cy="5398051"/>
        </p:xfrm>
        <a:graphic>
          <a:graphicData uri="http://schemas.openxmlformats.org/drawingml/2006/table">
            <a:tbl>
              <a:tblPr firstRow="1" bandRow="1">
                <a:tableStyleId>{5C22544A-7EE6-4342-B048-85BDC9FD1C3A}</a:tableStyleId>
              </a:tblPr>
              <a:tblGrid>
                <a:gridCol w="4154556">
                  <a:extLst>
                    <a:ext uri="{9D8B030D-6E8A-4147-A177-3AD203B41FA5}">
                      <a16:colId xmlns:a16="http://schemas.microsoft.com/office/drawing/2014/main" val="4127390060"/>
                    </a:ext>
                  </a:extLst>
                </a:gridCol>
                <a:gridCol w="4227444">
                  <a:extLst>
                    <a:ext uri="{9D8B030D-6E8A-4147-A177-3AD203B41FA5}">
                      <a16:colId xmlns:a16="http://schemas.microsoft.com/office/drawing/2014/main" val="3164726133"/>
                    </a:ext>
                  </a:extLst>
                </a:gridCol>
              </a:tblGrid>
              <a:tr h="643171">
                <a:tc>
                  <a:txBody>
                    <a:bodyPr/>
                    <a:lstStyle/>
                    <a:p>
                      <a:pPr algn="ctr"/>
                      <a:r>
                        <a:rPr lang="sr-Cyrl-RS" dirty="0">
                          <a:solidFill>
                            <a:srgbClr val="FF0000"/>
                          </a:solidFill>
                          <a:latin typeface="Comic Sans MS" panose="030F0702030302020204" pitchFamily="66" charset="0"/>
                        </a:rPr>
                        <a:t>ЗА ЏЕПАРАЦ</a:t>
                      </a:r>
                      <a:endParaRPr lang="en-US" dirty="0">
                        <a:solidFill>
                          <a:srgbClr val="FF0000"/>
                        </a:solidFill>
                        <a:latin typeface="Comic Sans MS" panose="030F0702030302020204" pitchFamily="66" charset="0"/>
                      </a:endParaRPr>
                    </a:p>
                  </a:txBody>
                  <a:tcPr/>
                </a:tc>
                <a:tc>
                  <a:txBody>
                    <a:bodyPr/>
                    <a:lstStyle/>
                    <a:p>
                      <a:pPr algn="ctr"/>
                      <a:r>
                        <a:rPr lang="sr-Cyrl-RS" dirty="0">
                          <a:solidFill>
                            <a:srgbClr val="FF0000"/>
                          </a:solidFill>
                          <a:latin typeface="Comic Sans MS" panose="030F0702030302020204" pitchFamily="66" charset="0"/>
                        </a:rPr>
                        <a:t>ПРОТИВ ЏЕПАРЦА</a:t>
                      </a:r>
                      <a:endParaRPr lang="en-US" dirty="0">
                        <a:solidFill>
                          <a:srgbClr val="FF0000"/>
                        </a:solidFill>
                        <a:latin typeface="Comic Sans MS" panose="030F0702030302020204" pitchFamily="66" charset="0"/>
                      </a:endParaRPr>
                    </a:p>
                  </a:txBody>
                  <a:tcPr/>
                </a:tc>
                <a:extLst>
                  <a:ext uri="{0D108BD9-81ED-4DB2-BD59-A6C34878D82A}">
                    <a16:rowId xmlns:a16="http://schemas.microsoft.com/office/drawing/2014/main" val="3359920726"/>
                  </a:ext>
                </a:extLst>
              </a:tr>
              <a:tr h="445352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Посједовање властитог новца учи дјецу да управљају својим личним буџетом (уштедите за нешто);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Властито управљање новцем подстиче независност, одговорност и повјерење код дјеце;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Посједовање властитих финансија дјетету пружа осјећај пуноправног члана породице и друштва;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Присутност џепарца омогућава дјеци да желе више, па је, стога, одличан подстицај за зараду у одраслој доби;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ru-RU" sz="1800" b="0" i="0" kern="1200" dirty="0">
                        <a:solidFill>
                          <a:srgbClr val="0070C0"/>
                        </a:solidFill>
                        <a:effectLst/>
                        <a:latin typeface="Comic Sans MS" panose="030F0702030302020204" pitchFamily="66" charset="0"/>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С обзиром на то да дјеца нису зарадила новац, а новац им је поклоњен, овај износ се лако може потрошити на бесмислене ситнице, које очигледно неће научити дијете да вреднује новац;</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Ако дјеци дате новац за узорно понашање или за помоћ у обављању кућних послова, то може у будућности изазвати уцјене;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Новац може учинити дијете похлепним и завидним;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800" b="0" i="0" kern="1200" dirty="0">
                          <a:solidFill>
                            <a:srgbClr val="0070C0"/>
                          </a:solidFill>
                          <a:effectLst/>
                          <a:latin typeface="Comic Sans MS" panose="030F0702030302020204" pitchFamily="66" charset="0"/>
                          <a:ea typeface="+mn-ea"/>
                          <a:cs typeface="+mn-cs"/>
                        </a:rPr>
                        <a:t>Дјеци ће бити тешко да схвате праву цијену новца.</a:t>
                      </a:r>
                    </a:p>
                  </a:txBody>
                  <a:tcPr/>
                </a:tc>
                <a:extLst>
                  <a:ext uri="{0D108BD9-81ED-4DB2-BD59-A6C34878D82A}">
                    <a16:rowId xmlns:a16="http://schemas.microsoft.com/office/drawing/2014/main" val="2648355781"/>
                  </a:ext>
                </a:extLst>
              </a:tr>
            </a:tbl>
          </a:graphicData>
        </a:graphic>
      </p:graphicFrame>
    </p:spTree>
    <p:extLst>
      <p:ext uri="{BB962C8B-B14F-4D97-AF65-F5344CB8AC3E}">
        <p14:creationId xmlns:p14="http://schemas.microsoft.com/office/powerpoint/2010/main" val="4061337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E5612-9A99-B23E-D1CD-341BC889A5AF}"/>
              </a:ext>
            </a:extLst>
          </p:cNvPr>
          <p:cNvSpPr>
            <a:spLocks noGrp="1"/>
          </p:cNvSpPr>
          <p:nvPr>
            <p:ph idx="1"/>
          </p:nvPr>
        </p:nvSpPr>
        <p:spPr/>
        <p:txBody>
          <a:bodyPr/>
          <a:lstStyle/>
          <a:p>
            <a:pPr algn="l">
              <a:buFont typeface="Arial" panose="020B0604020202020204" pitchFamily="34" charset="0"/>
              <a:buChar char="•"/>
            </a:pPr>
            <a:r>
              <a:rPr lang="ru-RU" b="0" i="0" dirty="0">
                <a:solidFill>
                  <a:srgbClr val="0070C0"/>
                </a:solidFill>
                <a:effectLst/>
                <a:latin typeface="Comic Sans MS" panose="030F0702030302020204" pitchFamily="66" charset="0"/>
              </a:rPr>
              <a:t>Дијете мора знати зашто му је дат новац, за шта и како га трошити;</a:t>
            </a:r>
          </a:p>
          <a:p>
            <a:pPr algn="l">
              <a:buFont typeface="Arial" panose="020B0604020202020204" pitchFamily="34" charset="0"/>
              <a:buChar char="•"/>
            </a:pPr>
            <a:r>
              <a:rPr lang="ru-RU" b="0" i="0" dirty="0">
                <a:solidFill>
                  <a:srgbClr val="0070C0"/>
                </a:solidFill>
                <a:effectLst/>
                <a:latin typeface="Comic Sans MS" panose="030F0702030302020204" pitchFamily="66" charset="0"/>
              </a:rPr>
              <a:t>Дати износ мора бити у разумним границама и расти како дијете расте;</a:t>
            </a:r>
          </a:p>
          <a:p>
            <a:pPr algn="l">
              <a:buFont typeface="Arial" panose="020B0604020202020204" pitchFamily="34" charset="0"/>
              <a:buChar char="•"/>
            </a:pPr>
            <a:r>
              <a:rPr lang="ru-RU" b="0" i="0" dirty="0">
                <a:solidFill>
                  <a:srgbClr val="0070C0"/>
                </a:solidFill>
                <a:effectLst/>
                <a:latin typeface="Comic Sans MS" panose="030F0702030302020204" pitchFamily="66" charset="0"/>
              </a:rPr>
              <a:t>Поставите јасан распоред давања новца дјетету, нека буде сваког одређеног дана у недјељи/мјесецу;</a:t>
            </a:r>
          </a:p>
          <a:p>
            <a:pPr algn="l">
              <a:buFont typeface="Arial" panose="020B0604020202020204" pitchFamily="34" charset="0"/>
              <a:buChar char="•"/>
            </a:pPr>
            <a:r>
              <a:rPr lang="ru-RU" b="0" i="0" dirty="0">
                <a:solidFill>
                  <a:srgbClr val="0070C0"/>
                </a:solidFill>
                <a:effectLst/>
                <a:latin typeface="Comic Sans MS" panose="030F0702030302020204" pitchFamily="66" charset="0"/>
              </a:rPr>
              <a:t>Износ мора бити строго фиксан. Ово ће научити дијете да управља ограниченим средствима, тако да им буде довољно одређено време (учи да планира);</a:t>
            </a:r>
          </a:p>
          <a:p>
            <a:pPr algn="l">
              <a:buFont typeface="Arial" panose="020B0604020202020204" pitchFamily="34" charset="0"/>
              <a:buChar char="•"/>
            </a:pPr>
            <a:r>
              <a:rPr lang="ru-RU" b="0" i="0" dirty="0">
                <a:solidFill>
                  <a:srgbClr val="0070C0"/>
                </a:solidFill>
                <a:effectLst/>
                <a:latin typeface="Comic Sans MS" panose="030F0702030302020204" pitchFamily="66" charset="0"/>
              </a:rPr>
              <a:t>Ако није могуће поново дати новац, објасните дјетету разлог зашто се то догодило.</a:t>
            </a:r>
          </a:p>
          <a:p>
            <a:pPr marL="0" indent="0">
              <a:buNone/>
            </a:pPr>
            <a:endParaRPr lang="en-US" dirty="0"/>
          </a:p>
        </p:txBody>
      </p:sp>
    </p:spTree>
    <p:extLst>
      <p:ext uri="{BB962C8B-B14F-4D97-AF65-F5344CB8AC3E}">
        <p14:creationId xmlns:p14="http://schemas.microsoft.com/office/powerpoint/2010/main" val="2223191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B27D2-384E-C2CA-D6F1-42FB24C8F1E0}"/>
              </a:ext>
            </a:extLst>
          </p:cNvPr>
          <p:cNvSpPr>
            <a:spLocks noGrp="1"/>
          </p:cNvSpPr>
          <p:nvPr>
            <p:ph idx="1"/>
          </p:nvPr>
        </p:nvSpPr>
        <p:spPr>
          <a:xfrm>
            <a:off x="228600" y="1600200"/>
            <a:ext cx="8686800" cy="4830763"/>
          </a:xfrm>
        </p:spPr>
        <p:txBody>
          <a:bodyPr/>
          <a:lstStyle/>
          <a:p>
            <a:pPr marL="0" indent="0" algn="just">
              <a:buNone/>
            </a:pPr>
            <a:r>
              <a:rPr lang="ru-RU" sz="2000" b="0" i="0" dirty="0">
                <a:solidFill>
                  <a:srgbClr val="0070C0"/>
                </a:solidFill>
                <a:effectLst/>
                <a:latin typeface="Comic Sans MS" panose="030F0702030302020204" pitchFamily="66" charset="0"/>
              </a:rPr>
              <a:t>Дајући дјетету џепарац, није потребно јасно регулисати шта треба да купи. Нека сами управљају додијељеним износом. Тако ће научити да управља сопственим средствима. Наравно, дијете ће прво морати да научи да се носи са многим искушењима, да буде одговорно за последице бесмисленог трошења, али на крају ће научити правилно и разумно да се односи према новцу. Савјетујте дјетету да забиљежи сваку своју куповину, како би касније у току недјеље могао да анализира своје финансијске трошкове и извуче одређене закључке. То ће, такође, родитељима пружити прилику да прате потрошњу свог детета. Реците му да, ако уштеди новац, може да сакупи пристојан износ и купи нешто веће, нешто о чему је дуго сањао. Тако ће научити да штеди и штеди новац у касици, а да притом не троши на бесмислене куповине. Пратите дечије трошкове њежно,ненаметљиво, са повјерењем.</a:t>
            </a:r>
            <a:endParaRPr lang="en-US" sz="20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76696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3645-BF4B-171B-E0B5-10EAAF59978E}"/>
              </a:ext>
            </a:extLst>
          </p:cNvPr>
          <p:cNvSpPr>
            <a:spLocks noGrp="1"/>
          </p:cNvSpPr>
          <p:nvPr>
            <p:ph type="title"/>
          </p:nvPr>
        </p:nvSpPr>
        <p:spPr/>
        <p:txBody>
          <a:bodyPr/>
          <a:lstStyle/>
          <a:p>
            <a:pPr marL="571500" indent="-571500">
              <a:buFont typeface="Wingdings" panose="05000000000000000000" pitchFamily="2" charset="2"/>
              <a:buChar char="v"/>
            </a:pPr>
            <a:r>
              <a:rPr lang="sr-Cyrl-RS" sz="2800" b="1" dirty="0">
                <a:solidFill>
                  <a:srgbClr val="00B050"/>
                </a:solidFill>
                <a:latin typeface="Comic Sans MS" panose="030F0702030302020204" pitchFamily="66" charset="0"/>
              </a:rPr>
              <a:t>НЕ БУДИТЕ „ЛОВЦИ НА ГРЕШКЕ“!</a:t>
            </a:r>
            <a:endParaRPr lang="en-US" sz="2800" b="1" dirty="0">
              <a:solidFill>
                <a:srgbClr val="00B05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5DC3587B-0B23-7389-92CB-0A7F477ED0E9}"/>
              </a:ext>
            </a:extLst>
          </p:cNvPr>
          <p:cNvSpPr>
            <a:spLocks noGrp="1"/>
          </p:cNvSpPr>
          <p:nvPr>
            <p:ph idx="1"/>
          </p:nvPr>
        </p:nvSpPr>
        <p:spPr>
          <a:xfrm>
            <a:off x="76200" y="914400"/>
            <a:ext cx="8991600" cy="4830763"/>
          </a:xfrm>
        </p:spPr>
        <p:txBody>
          <a:bodyPr/>
          <a:lstStyle/>
          <a:p>
            <a:pPr marL="0" indent="0" algn="ctr">
              <a:buNone/>
            </a:pPr>
            <a:r>
              <a:rPr lang="sr-Cyrl-RS" b="1" dirty="0">
                <a:solidFill>
                  <a:srgbClr val="FF0000"/>
                </a:solidFill>
                <a:latin typeface="Comic Sans MS" panose="030F0702030302020204" pitchFamily="66" charset="0"/>
              </a:rPr>
              <a:t>Живимо у друштву „ловаца на грешке“! </a:t>
            </a:r>
          </a:p>
          <a:p>
            <a:pPr marL="0" indent="0" algn="ctr">
              <a:buNone/>
            </a:pPr>
            <a:r>
              <a:rPr lang="sr-Cyrl-RS" b="1" dirty="0">
                <a:solidFill>
                  <a:srgbClr val="FF0000"/>
                </a:solidFill>
                <a:latin typeface="Comic Sans MS" panose="030F0702030302020204" pitchFamily="66" charset="0"/>
              </a:rPr>
              <a:t>Немојте бити један од њих!</a:t>
            </a:r>
          </a:p>
          <a:p>
            <a:pPr marL="0" indent="0" algn="just">
              <a:buNone/>
            </a:pPr>
            <a:r>
              <a:rPr lang="sr-Cyrl-RS" sz="2000" b="1" dirty="0">
                <a:solidFill>
                  <a:srgbClr val="0070C0"/>
                </a:solidFill>
                <a:latin typeface="Comic Sans MS" panose="030F0702030302020204" pitchFamily="66" charset="0"/>
              </a:rPr>
              <a:t>Дајте </a:t>
            </a:r>
            <a:r>
              <a:rPr lang="sr-Cyrl-RS" sz="2000" b="1" dirty="0" err="1">
                <a:solidFill>
                  <a:srgbClr val="0070C0"/>
                </a:solidFill>
                <a:latin typeface="Comic Sans MS" panose="030F0702030302020204" pitchFamily="66" charset="0"/>
              </a:rPr>
              <a:t>дјетету</a:t>
            </a:r>
            <a:r>
              <a:rPr lang="sr-Cyrl-RS" sz="2000" b="1" dirty="0">
                <a:solidFill>
                  <a:srgbClr val="0070C0"/>
                </a:solidFill>
                <a:latin typeface="Comic Sans MS" panose="030F0702030302020204" pitchFamily="66" charset="0"/>
              </a:rPr>
              <a:t> простор да направи грешку и не критикујте га превише строго када направи грешку. То ће </a:t>
            </a:r>
            <a:r>
              <a:rPr lang="sr-Cyrl-RS" sz="2000" b="1" dirty="0" err="1">
                <a:solidFill>
                  <a:srgbClr val="0070C0"/>
                </a:solidFill>
                <a:latin typeface="Comic Sans MS" panose="030F0702030302020204" pitchFamily="66" charset="0"/>
              </a:rPr>
              <a:t>дјетету</a:t>
            </a:r>
            <a:r>
              <a:rPr lang="sr-Cyrl-RS" sz="2000" b="1" dirty="0">
                <a:solidFill>
                  <a:srgbClr val="0070C0"/>
                </a:solidFill>
                <a:latin typeface="Comic Sans MS" panose="030F0702030302020204" pitchFamily="66" charset="0"/>
              </a:rPr>
              <a:t> дати </a:t>
            </a:r>
            <a:r>
              <a:rPr lang="sr-Cyrl-RS" sz="2000" b="1" dirty="0" err="1">
                <a:solidFill>
                  <a:srgbClr val="0070C0"/>
                </a:solidFill>
                <a:latin typeface="Comic Sans MS" panose="030F0702030302020204" pitchFamily="66" charset="0"/>
              </a:rPr>
              <a:t>осјећај</a:t>
            </a:r>
            <a:r>
              <a:rPr lang="sr-Cyrl-RS" sz="2000" b="1" dirty="0">
                <a:solidFill>
                  <a:srgbClr val="0070C0"/>
                </a:solidFill>
                <a:latin typeface="Comic Sans MS" panose="030F0702030302020204" pitchFamily="66" charset="0"/>
              </a:rPr>
              <a:t> да је слободно да експериментише, испробава нове ствари, јер само кроз сопствено искуство може сазрети и постати независно!</a:t>
            </a:r>
          </a:p>
          <a:p>
            <a:pPr algn="just">
              <a:buFontTx/>
              <a:buChar char="-"/>
            </a:pPr>
            <a:r>
              <a:rPr lang="sr-Cyrl-RS" sz="2000" b="1" dirty="0">
                <a:solidFill>
                  <a:srgbClr val="0070C0"/>
                </a:solidFill>
                <a:latin typeface="Comic Sans MS" panose="030F0702030302020204" pitchFamily="66" charset="0"/>
              </a:rPr>
              <a:t>Грешке могу научити дијете шта треба да побољша, а шта да </a:t>
            </a:r>
            <a:r>
              <a:rPr lang="sr-Cyrl-RS" sz="2000" b="1" dirty="0" err="1">
                <a:solidFill>
                  <a:srgbClr val="0070C0"/>
                </a:solidFill>
                <a:latin typeface="Comic Sans MS" panose="030F0702030302020204" pitchFamily="66" charset="0"/>
              </a:rPr>
              <a:t>избјегава</a:t>
            </a:r>
            <a:r>
              <a:rPr lang="sr-Cyrl-RS" sz="2000" b="1" dirty="0">
                <a:solidFill>
                  <a:srgbClr val="0070C0"/>
                </a:solidFill>
                <a:latin typeface="Comic Sans MS" panose="030F0702030302020204" pitchFamily="66" charset="0"/>
              </a:rPr>
              <a:t>;</a:t>
            </a:r>
          </a:p>
          <a:p>
            <a:pPr algn="just">
              <a:buFontTx/>
              <a:buChar char="-"/>
            </a:pPr>
            <a:r>
              <a:rPr lang="sr-Cyrl-RS" sz="2000" b="1" dirty="0">
                <a:solidFill>
                  <a:srgbClr val="0070C0"/>
                </a:solidFill>
                <a:latin typeface="Comic Sans MS" panose="030F0702030302020204" pitchFamily="66" charset="0"/>
              </a:rPr>
              <a:t>Научите дијете да препозна разлоге за учињене грешке;</a:t>
            </a:r>
          </a:p>
          <a:p>
            <a:pPr algn="just">
              <a:buFontTx/>
              <a:buChar char="-"/>
            </a:pPr>
            <a:r>
              <a:rPr lang="sr-Cyrl-RS" sz="2000" b="1" dirty="0">
                <a:solidFill>
                  <a:srgbClr val="0070C0"/>
                </a:solidFill>
                <a:latin typeface="Comic Sans MS" panose="030F0702030302020204" pitchFamily="66" charset="0"/>
              </a:rPr>
              <a:t>Не спасавајте ваше дијете од грешака;</a:t>
            </a:r>
          </a:p>
          <a:p>
            <a:pPr algn="just">
              <a:buFontTx/>
              <a:buChar char="-"/>
            </a:pPr>
            <a:r>
              <a:rPr lang="sr-Cyrl-RS" sz="2000" b="1" dirty="0">
                <a:solidFill>
                  <a:srgbClr val="0070C0"/>
                </a:solidFill>
                <a:latin typeface="Comic Sans MS" panose="030F0702030302020204" pitchFamily="66" charset="0"/>
              </a:rPr>
              <a:t>Признајте </a:t>
            </a:r>
            <a:r>
              <a:rPr lang="sr-Cyrl-RS" sz="2000" b="1" dirty="0" err="1">
                <a:solidFill>
                  <a:srgbClr val="0070C0"/>
                </a:solidFill>
                <a:latin typeface="Comic Sans MS" panose="030F0702030302020204" pitchFamily="66" charset="0"/>
              </a:rPr>
              <a:t>дјетету</a:t>
            </a:r>
            <a:r>
              <a:rPr lang="sr-Cyrl-RS" sz="2000" b="1" dirty="0">
                <a:solidFill>
                  <a:srgbClr val="0070C0"/>
                </a:solidFill>
                <a:latin typeface="Comic Sans MS" panose="030F0702030302020204" pitchFamily="66" charset="0"/>
              </a:rPr>
              <a:t> сопствене грешке и научите дијете да чине исто;</a:t>
            </a:r>
          </a:p>
          <a:p>
            <a:pPr algn="just">
              <a:buFontTx/>
              <a:buChar char="-"/>
            </a:pPr>
            <a:r>
              <a:rPr lang="sr-Cyrl-RS" sz="2000" b="1" dirty="0">
                <a:solidFill>
                  <a:srgbClr val="0070C0"/>
                </a:solidFill>
                <a:latin typeface="Comic Sans MS" panose="030F0702030302020204" pitchFamily="66" charset="0"/>
              </a:rPr>
              <a:t>Водите рачуна о својој реакцији на грешке </a:t>
            </a:r>
            <a:r>
              <a:rPr lang="sr-Cyrl-RS" sz="2000" b="1" dirty="0" err="1">
                <a:solidFill>
                  <a:srgbClr val="0070C0"/>
                </a:solidFill>
                <a:latin typeface="Comic Sans MS" panose="030F0702030302020204" pitchFamily="66" charset="0"/>
              </a:rPr>
              <a:t>дјетета</a:t>
            </a:r>
            <a:r>
              <a:rPr lang="sr-Cyrl-RS" sz="2000" b="1" dirty="0">
                <a:solidFill>
                  <a:srgbClr val="0070C0"/>
                </a:solidFill>
                <a:latin typeface="Comic Sans MS" panose="030F0702030302020204" pitchFamily="66" charset="0"/>
              </a:rPr>
              <a:t>!</a:t>
            </a:r>
          </a:p>
          <a:p>
            <a:pPr marL="0" indent="0" algn="ctr">
              <a:buNone/>
            </a:pPr>
            <a:endParaRPr lang="sr-Cyrl-RS" sz="2000" b="1" dirty="0">
              <a:solidFill>
                <a:srgbClr val="0070C0"/>
              </a:solidFill>
              <a:latin typeface="Comic Sans MS" panose="030F0702030302020204" pitchFamily="66" charset="0"/>
            </a:endParaRPr>
          </a:p>
          <a:p>
            <a:pPr marL="0" indent="0" algn="ctr">
              <a:buNone/>
            </a:pPr>
            <a:r>
              <a:rPr lang="sr-Cyrl-RS" dirty="0">
                <a:solidFill>
                  <a:srgbClr val="0070C0"/>
                </a:solidFill>
                <a:latin typeface="Comic Sans MS" panose="030F0702030302020204" pitchFamily="66" charset="0"/>
              </a:rPr>
              <a:t> </a:t>
            </a:r>
            <a:r>
              <a:rPr lang="sr-Cyrl-RS" b="1" dirty="0">
                <a:solidFill>
                  <a:srgbClr val="FF0000"/>
                </a:solidFill>
                <a:latin typeface="Comic Sans MS" panose="030F0702030302020204" pitchFamily="66" charset="0"/>
              </a:rPr>
              <a:t>ПУСТИТЕ ДИЈЕТЕ ДА СЕ СУОЧИ СА ПРИРОДНИМ И ЛОГИЧНИМ ПОСЉЕДИЦАМА СВОЈИХ ГРЕШАКА!</a:t>
            </a:r>
          </a:p>
          <a:p>
            <a:pPr marL="0" indent="0">
              <a:buNone/>
            </a:pPr>
            <a:endParaRPr lang="en-US" dirty="0"/>
          </a:p>
        </p:txBody>
      </p:sp>
    </p:spTree>
    <p:extLst>
      <p:ext uri="{BB962C8B-B14F-4D97-AF65-F5344CB8AC3E}">
        <p14:creationId xmlns:p14="http://schemas.microsoft.com/office/powerpoint/2010/main" val="2066018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sr-Cyrl-RS" sz="3600" dirty="0">
                <a:solidFill>
                  <a:srgbClr val="FF0000"/>
                </a:solidFill>
                <a:latin typeface="Comic Sans MS" pitchFamily="66" charset="0"/>
              </a:rPr>
              <a:t>ОГЛАС: ТРАЖИ СЕ ДОБАР РОДИТЕЉ	</a:t>
            </a:r>
            <a:endParaRPr lang="en-US" sz="3600" dirty="0">
              <a:solidFill>
                <a:srgbClr val="FF0000"/>
              </a:solidFill>
              <a:latin typeface="Comic Sans MS" pitchFamily="66"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228601" y="4191001"/>
            <a:ext cx="3782250" cy="2362200"/>
          </a:xfrm>
          <a:prstGeom prst="rect">
            <a:avLst/>
          </a:prstGeom>
          <a:noFill/>
          <a:ln w="9525">
            <a:noFill/>
            <a:miter lim="800000"/>
            <a:headEnd/>
            <a:tailEnd/>
          </a:ln>
          <a:effectLst/>
        </p:spPr>
      </p:pic>
      <p:sp>
        <p:nvSpPr>
          <p:cNvPr id="5" name="TextBox 4"/>
          <p:cNvSpPr txBox="1"/>
          <p:nvPr/>
        </p:nvSpPr>
        <p:spPr>
          <a:xfrm>
            <a:off x="533400" y="1752600"/>
            <a:ext cx="8001000" cy="2431435"/>
          </a:xfrm>
          <a:prstGeom prst="rect">
            <a:avLst/>
          </a:prstGeom>
          <a:noFill/>
        </p:spPr>
        <p:txBody>
          <a:bodyPr wrap="square" rtlCol="0">
            <a:spAutoFit/>
          </a:bodyPr>
          <a:lstStyle/>
          <a:p>
            <a:pPr algn="ctr"/>
            <a:r>
              <a:rPr lang="sr-Cyrl-RS" sz="2800" b="1" dirty="0">
                <a:solidFill>
                  <a:srgbClr val="FF0000"/>
                </a:solidFill>
                <a:latin typeface="Comic Sans MS" pitchFamily="66" charset="0"/>
              </a:rPr>
              <a:t>Прва година:</a:t>
            </a:r>
          </a:p>
          <a:p>
            <a:pPr algn="ctr"/>
            <a:r>
              <a:rPr lang="sr-Cyrl-RS" sz="2800" dirty="0">
                <a:latin typeface="Comic Sans MS" pitchFamily="66" charset="0"/>
              </a:rPr>
              <a:t> </a:t>
            </a:r>
            <a:r>
              <a:rPr lang="sr-Cyrl-RS" sz="2400" b="1" dirty="0">
                <a:solidFill>
                  <a:srgbClr val="002060"/>
                </a:solidFill>
                <a:latin typeface="Comic Sans MS" pitchFamily="66" charset="0"/>
              </a:rPr>
              <a:t>Лежерна и опуштена особа која ће са љубављу водити рачуна о беби. Треба уживати у љуљању, мажењу и треба је свака три сата превијати, а потом стрпљиво држати и хранити двадесетак минута.</a:t>
            </a:r>
            <a:endParaRPr lang="en-US" sz="2400" b="1" dirty="0">
              <a:solidFill>
                <a:srgbClr val="002060"/>
              </a:solidFill>
              <a:latin typeface="Comic Sans MS" pitchFamily="66" charset="0"/>
            </a:endParaRPr>
          </a:p>
        </p:txBody>
      </p:sp>
      <p:pic>
        <p:nvPicPr>
          <p:cNvPr id="9220" name="Picture 4"/>
          <p:cNvPicPr>
            <a:picLocks noChangeAspect="1" noChangeArrowheads="1"/>
          </p:cNvPicPr>
          <p:nvPr/>
        </p:nvPicPr>
        <p:blipFill>
          <a:blip r:embed="rId3"/>
          <a:srcRect/>
          <a:stretch>
            <a:fillRect/>
          </a:stretch>
        </p:blipFill>
        <p:spPr bwMode="auto">
          <a:xfrm>
            <a:off x="5410200" y="3886200"/>
            <a:ext cx="3259528" cy="240521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C9F7-84D4-B763-B6F8-14A39A28A26C}"/>
              </a:ext>
            </a:extLst>
          </p:cNvPr>
          <p:cNvSpPr>
            <a:spLocks noGrp="1"/>
          </p:cNvSpPr>
          <p:nvPr>
            <p:ph type="title"/>
          </p:nvPr>
        </p:nvSpPr>
        <p:spPr/>
        <p:txBody>
          <a:bodyPr/>
          <a:lstStyle/>
          <a:p>
            <a:r>
              <a:rPr lang="sr-Cyrl-RS" sz="2400" b="1" dirty="0">
                <a:solidFill>
                  <a:srgbClr val="FF0000"/>
                </a:solidFill>
                <a:latin typeface="Comic Sans MS" panose="030F0702030302020204" pitchFamily="66" charset="0"/>
              </a:rPr>
              <a:t>Размислите да ли и Ви некада кажете сљедеће: </a:t>
            </a:r>
            <a:endParaRPr lang="en-US" sz="24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5DB8EEE-6407-84F2-904B-F81BC222C540}"/>
              </a:ext>
            </a:extLst>
          </p:cNvPr>
          <p:cNvSpPr>
            <a:spLocks noGrp="1"/>
          </p:cNvSpPr>
          <p:nvPr>
            <p:ph idx="1"/>
          </p:nvPr>
        </p:nvSpPr>
        <p:spPr>
          <a:xfrm>
            <a:off x="227045" y="1295400"/>
            <a:ext cx="8686800" cy="4830763"/>
          </a:xfrm>
        </p:spPr>
        <p:txBody>
          <a:bodyPr/>
          <a:lstStyle/>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Желим да мој син постане способан и самосталан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човјек</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који умије да се снађе у свим ситуацијама, шта год да му се догоди.</a:t>
            </a:r>
          </a:p>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Желим да моја кћерка постане самопоуздана жена која воли себе и своје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тијело</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Желим да мој син постане муж који поштује своју жену.</a:t>
            </a:r>
          </a:p>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Желим да моје дијете буде велико</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душно, да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увијек</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поштује друге и помаже им.</a:t>
            </a:r>
          </a:p>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Желим да моје дијете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посједује</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социјалне и емоционалне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вјештине</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које су му неопходне да буде добар у свом послу и да се слаже са колегама.</a:t>
            </a:r>
          </a:p>
          <a:p>
            <a:pPr marL="0" lvl="0" indent="0">
              <a:spcBef>
                <a:spcPts val="0"/>
              </a:spcBef>
              <a:spcAft>
                <a:spcPts val="0"/>
              </a:spcAft>
              <a:buSzPts val="1000"/>
              <a:buFont typeface="Symbol" panose="05050102010706020507" pitchFamily="18" charset="2"/>
              <a:buChar char=""/>
              <a:tabLst>
                <a:tab pos="457200" algn="l"/>
              </a:tabLst>
            </a:pP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Желим да моје дијете буде слободно и самостално и да одабере оно што је за њега добро.</a:t>
            </a:r>
          </a:p>
          <a:p>
            <a:pPr marL="0" lvl="0" indent="0">
              <a:spcBef>
                <a:spcPts val="0"/>
              </a:spcBef>
              <a:spcAft>
                <a:spcPts val="0"/>
              </a:spcAft>
              <a:buSzPts val="1000"/>
              <a:buNone/>
              <a:tabLst>
                <a:tab pos="457200" algn="l"/>
              </a:tabLst>
            </a:pPr>
            <a:endPar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sr-Cyrl-R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На овај начин Ви заправо постављате дугорочне циљеве за своје дијете! Да бисте их остварили, прва ствар коју требате учинити јесте да стекнете навику постављања ефикасних краткорочних циљева.</a:t>
            </a:r>
          </a:p>
          <a:p>
            <a:pPr marL="0" indent="0" algn="ctr">
              <a:lnSpc>
                <a:spcPct val="107000"/>
              </a:lnSpc>
              <a:spcAft>
                <a:spcPts val="800"/>
              </a:spcAft>
              <a:buNone/>
            </a:pP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Дугорочни циљеви нам дају правац и мотивацију, док нам краткорочни циљеви помажу да се, корак по корак, приближимо коначном исходу!</a:t>
            </a:r>
          </a:p>
          <a:p>
            <a:pPr marL="0" indent="0" algn="ctr">
              <a:lnSpc>
                <a:spcPct val="107000"/>
              </a:lnSpc>
              <a:spcAft>
                <a:spcPts val="800"/>
              </a:spcAft>
              <a:buNone/>
            </a:pPr>
            <a:endPar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ефикасних краткорочних циљева!</a:t>
            </a:r>
          </a:p>
          <a:p>
            <a:pPr marL="0" indent="0">
              <a:buNone/>
            </a:pPr>
            <a:endParaRPr lang="en-US" dirty="0"/>
          </a:p>
        </p:txBody>
      </p:sp>
    </p:spTree>
    <p:extLst>
      <p:ext uri="{BB962C8B-B14F-4D97-AF65-F5344CB8AC3E}">
        <p14:creationId xmlns:p14="http://schemas.microsoft.com/office/powerpoint/2010/main" val="3660315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85825"/>
            <a:ext cx="8915400" cy="2895600"/>
          </a:xfrm>
        </p:spPr>
        <p:txBody>
          <a:bodyPr/>
          <a:lstStyle/>
          <a:p>
            <a:pPr algn="ctr">
              <a:buNone/>
            </a:pPr>
            <a:r>
              <a:rPr lang="sr-Cyrl-RS" sz="2400" b="1" dirty="0">
                <a:solidFill>
                  <a:srgbClr val="FF0000"/>
                </a:solidFill>
                <a:latin typeface="Comic Sans MS" pitchFamily="66" charset="0"/>
              </a:rPr>
              <a:t>Друга и трећа година:</a:t>
            </a:r>
          </a:p>
          <a:p>
            <a:pPr algn="ctr">
              <a:buNone/>
            </a:pPr>
            <a:r>
              <a:rPr lang="sr-Cyrl-RS" sz="2400" b="1" dirty="0">
                <a:solidFill>
                  <a:srgbClr val="002060"/>
                </a:solidFill>
                <a:latin typeface="Comic Sans MS" pitchFamily="66" charset="0"/>
              </a:rPr>
              <a:t>Спортски тип, у доброј форми, одличних рефлекса. Потребна велика енергија и бескрајно стрпљење. Неопходно познавање прве помоћи. Радни дан 15 сати! Без паузе за ручак или кафу (осим ако дијете спава). Потребна велика концентрација за обављање послова у условима разноврсног ометања пажње. Возачка дозвола предност.</a:t>
            </a:r>
            <a:endParaRPr lang="en-US" sz="2400" b="1" dirty="0">
              <a:solidFill>
                <a:srgbClr val="002060"/>
              </a:solidFill>
              <a:latin typeface="Comic Sans MS" pitchFamily="66" charset="0"/>
            </a:endParaRPr>
          </a:p>
        </p:txBody>
      </p:sp>
      <p:pic>
        <p:nvPicPr>
          <p:cNvPr id="10242" name="Picture 2"/>
          <p:cNvPicPr>
            <a:picLocks noChangeAspect="1" noChangeArrowheads="1"/>
          </p:cNvPicPr>
          <p:nvPr/>
        </p:nvPicPr>
        <p:blipFill>
          <a:blip r:embed="rId2"/>
          <a:srcRect/>
          <a:stretch>
            <a:fillRect/>
          </a:stretch>
        </p:blipFill>
        <p:spPr bwMode="auto">
          <a:xfrm>
            <a:off x="2281237" y="4114800"/>
            <a:ext cx="4352925" cy="233362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14400"/>
            <a:ext cx="5410200" cy="4495800"/>
          </a:xfrm>
        </p:spPr>
        <p:txBody>
          <a:bodyPr/>
          <a:lstStyle/>
          <a:p>
            <a:pPr algn="ctr">
              <a:buNone/>
            </a:pPr>
            <a:r>
              <a:rPr lang="sr-Cyrl-RS" sz="2400" b="1" dirty="0">
                <a:solidFill>
                  <a:srgbClr val="FF0000"/>
                </a:solidFill>
                <a:latin typeface="Comic Sans MS" pitchFamily="66" charset="0"/>
              </a:rPr>
              <a:t>Четврта, пета и шеста година:</a:t>
            </a:r>
            <a:endParaRPr lang="sr-Cyrl-RS" sz="2400" b="1" dirty="0">
              <a:solidFill>
                <a:srgbClr val="002060"/>
              </a:solidFill>
              <a:latin typeface="Comic Sans MS" pitchFamily="66" charset="0"/>
            </a:endParaRPr>
          </a:p>
          <a:p>
            <a:pPr algn="ctr">
              <a:buNone/>
            </a:pPr>
            <a:r>
              <a:rPr lang="sr-Cyrl-RS" sz="2400" b="1" dirty="0">
                <a:solidFill>
                  <a:srgbClr val="002060"/>
                </a:solidFill>
                <a:latin typeface="Comic Sans MS" pitchFamily="66" charset="0"/>
              </a:rPr>
              <a:t>Експерт у подучавању мале дјеце, који ће осигурати подстицајан и креативан амбијент за учење, пун љубави, прилагођен предшколском узрасту. Пожељно искуство у подучавању умјетности, музике, спорта. Један страни језик обавезан. Предност познаваоцу дјечије психологије, лингвистике и Монтесори педагогије.</a:t>
            </a:r>
            <a:endParaRPr lang="en-US" sz="2400" b="1" dirty="0">
              <a:solidFill>
                <a:srgbClr val="FF0000"/>
              </a:solidFill>
              <a:latin typeface="Comic Sans MS" pitchFamily="66" charset="0"/>
            </a:endParaRPr>
          </a:p>
        </p:txBody>
      </p:sp>
      <p:pic>
        <p:nvPicPr>
          <p:cNvPr id="11266" name="Picture 2"/>
          <p:cNvPicPr>
            <a:picLocks noChangeAspect="1" noChangeArrowheads="1"/>
          </p:cNvPicPr>
          <p:nvPr/>
        </p:nvPicPr>
        <p:blipFill>
          <a:blip r:embed="rId2"/>
          <a:srcRect/>
          <a:stretch>
            <a:fillRect/>
          </a:stretch>
        </p:blipFill>
        <p:spPr bwMode="auto">
          <a:xfrm>
            <a:off x="6934200" y="2133600"/>
            <a:ext cx="2027921" cy="271462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0" y="2732690"/>
            <a:ext cx="2943225" cy="202981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2022"/>
            <a:ext cx="5867400" cy="4572000"/>
          </a:xfrm>
        </p:spPr>
        <p:txBody>
          <a:bodyPr/>
          <a:lstStyle/>
          <a:p>
            <a:pPr algn="ctr">
              <a:buNone/>
            </a:pPr>
            <a:r>
              <a:rPr lang="sr-Cyrl-RS" sz="2400" b="1" dirty="0">
                <a:solidFill>
                  <a:srgbClr val="FF0000"/>
                </a:solidFill>
                <a:latin typeface="Comic Sans MS" pitchFamily="66" charset="0"/>
              </a:rPr>
              <a:t>Од седме до дванаесте године:</a:t>
            </a:r>
          </a:p>
          <a:p>
            <a:pPr algn="ctr">
              <a:buNone/>
            </a:pPr>
            <a:r>
              <a:rPr lang="sr-Cyrl-RS" sz="2400" b="1" dirty="0">
                <a:solidFill>
                  <a:srgbClr val="002060"/>
                </a:solidFill>
                <a:latin typeface="Comic Sans MS" pitchFamily="66" charset="0"/>
              </a:rPr>
              <a:t>Прилика стручњацима за спорт и рекреацију. Улогу треба обављати у радној соби, трпезарији и комшилуку. Неопходне комуникативне вјештине ради излажења на крај са учитељима, директором и другим родитељима. Спремност за разговоре о сексу и новој математици се подразумијева. Не смије имати приговоре на блато, колекције инсеката и дјецу из комшилука.</a:t>
            </a:r>
            <a:endParaRPr lang="en-US" sz="2400" b="1" dirty="0">
              <a:solidFill>
                <a:srgbClr val="002060"/>
              </a:solidFill>
              <a:latin typeface="Comic Sans MS" pitchFamily="66" charset="0"/>
            </a:endParaRPr>
          </a:p>
        </p:txBody>
      </p:sp>
      <p:pic>
        <p:nvPicPr>
          <p:cNvPr id="12290" name="Picture 2"/>
          <p:cNvPicPr>
            <a:picLocks noChangeAspect="1" noChangeArrowheads="1"/>
          </p:cNvPicPr>
          <p:nvPr/>
        </p:nvPicPr>
        <p:blipFill>
          <a:blip r:embed="rId2"/>
          <a:srcRect/>
          <a:stretch>
            <a:fillRect/>
          </a:stretch>
        </p:blipFill>
        <p:spPr bwMode="auto">
          <a:xfrm>
            <a:off x="5867400" y="1182022"/>
            <a:ext cx="2819400" cy="194402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6016648" y="3276600"/>
            <a:ext cx="2500687" cy="31242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2667000"/>
          </a:xfrm>
        </p:spPr>
        <p:txBody>
          <a:bodyPr/>
          <a:lstStyle/>
          <a:p>
            <a:pPr algn="ctr">
              <a:buNone/>
            </a:pPr>
            <a:r>
              <a:rPr lang="sr-Cyrl-RS" sz="2400" b="1" dirty="0">
                <a:solidFill>
                  <a:srgbClr val="FF0000"/>
                </a:solidFill>
                <a:latin typeface="Comic Sans MS" pitchFamily="66" charset="0"/>
              </a:rPr>
              <a:t>Од тринаесте до петнаесте године:</a:t>
            </a:r>
          </a:p>
          <a:p>
            <a:pPr algn="ctr">
              <a:buNone/>
            </a:pPr>
            <a:r>
              <a:rPr lang="sr-Cyrl-RS" sz="2400" b="1" dirty="0">
                <a:solidFill>
                  <a:srgbClr val="002060"/>
                </a:solidFill>
                <a:latin typeface="Comic Sans MS" pitchFamily="66" charset="0"/>
              </a:rPr>
              <a:t>Специјалиста за адолесцентну психологију, са искуством у припремању великих количина хране. Наглувост не смета. Толеранција неопходна. Тактичност, то јест, способност уочавања тренутака када је најбоље нестати – неопходна!</a:t>
            </a:r>
            <a:endParaRPr lang="en-US" sz="2400" b="1" dirty="0">
              <a:solidFill>
                <a:srgbClr val="002060"/>
              </a:solidFill>
              <a:latin typeface="Comic Sans MS" pitchFamily="66" charset="0"/>
            </a:endParaRPr>
          </a:p>
        </p:txBody>
      </p:sp>
      <p:pic>
        <p:nvPicPr>
          <p:cNvPr id="13314" name="Picture 2"/>
          <p:cNvPicPr>
            <a:picLocks noChangeAspect="1" noChangeArrowheads="1"/>
          </p:cNvPicPr>
          <p:nvPr/>
        </p:nvPicPr>
        <p:blipFill>
          <a:blip r:embed="rId2"/>
          <a:srcRect/>
          <a:stretch>
            <a:fillRect/>
          </a:stretch>
        </p:blipFill>
        <p:spPr bwMode="auto">
          <a:xfrm>
            <a:off x="685800" y="4191000"/>
            <a:ext cx="3267075" cy="2273288"/>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648200" y="4038600"/>
            <a:ext cx="3613785" cy="24003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2743200"/>
          </a:xfrm>
        </p:spPr>
        <p:txBody>
          <a:bodyPr/>
          <a:lstStyle/>
          <a:p>
            <a:pPr algn="ctr">
              <a:buNone/>
            </a:pPr>
            <a:r>
              <a:rPr lang="sr-Cyrl-RS" sz="2400" b="1" dirty="0">
                <a:solidFill>
                  <a:srgbClr val="FF0000"/>
                </a:solidFill>
                <a:latin typeface="Comic Sans MS" pitchFamily="66" charset="0"/>
              </a:rPr>
              <a:t>Осамнаеста година:</a:t>
            </a:r>
          </a:p>
          <a:p>
            <a:pPr algn="ctr">
              <a:buNone/>
            </a:pPr>
            <a:r>
              <a:rPr lang="sr-Cyrl-RS" sz="2400" b="1" dirty="0">
                <a:solidFill>
                  <a:srgbClr val="002060"/>
                </a:solidFill>
                <a:latin typeface="Comic Sans MS" pitchFamily="66" charset="0"/>
              </a:rPr>
              <a:t>Финансијер који ће осигуравати новац, одјећу, мобилни телефон, а по могућности и аутомобил. Савјети непотребни. Посао на неодређено вријеме. Кандидат има довољно времена за додатни посао који ће доносити добре приходе.</a:t>
            </a:r>
            <a:endParaRPr lang="en-US" sz="2400" b="1" dirty="0">
              <a:solidFill>
                <a:srgbClr val="002060"/>
              </a:solidFill>
              <a:latin typeface="Comic Sans MS" pitchFamily="66" charset="0"/>
            </a:endParaRPr>
          </a:p>
        </p:txBody>
      </p:sp>
      <p:pic>
        <p:nvPicPr>
          <p:cNvPr id="14339" name="Picture 3"/>
          <p:cNvPicPr>
            <a:picLocks noChangeAspect="1" noChangeArrowheads="1"/>
          </p:cNvPicPr>
          <p:nvPr/>
        </p:nvPicPr>
        <p:blipFill>
          <a:blip r:embed="rId2"/>
          <a:srcRect/>
          <a:stretch>
            <a:fillRect/>
          </a:stretch>
        </p:blipFill>
        <p:spPr bwMode="auto">
          <a:xfrm>
            <a:off x="2514600" y="3663820"/>
            <a:ext cx="3895725" cy="269025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 y="1371600"/>
            <a:ext cx="8686800" cy="4830763"/>
          </a:xfrm>
        </p:spPr>
        <p:txBody>
          <a:bodyPr/>
          <a:lstStyle/>
          <a:p>
            <a:pPr algn="just">
              <a:buNone/>
            </a:pPr>
            <a:r>
              <a:rPr lang="en-US" b="1" dirty="0">
                <a:solidFill>
                  <a:srgbClr val="FF0000"/>
                </a:solidFill>
                <a:latin typeface="Comic Sans MS" pitchFamily="66" charset="0"/>
              </a:rPr>
              <a:t>	„</a:t>
            </a:r>
            <a:r>
              <a:rPr lang="en-US" b="1" dirty="0" err="1">
                <a:solidFill>
                  <a:srgbClr val="FF0000"/>
                </a:solidFill>
                <a:latin typeface="Comic Sans MS" pitchFamily="66" charset="0"/>
              </a:rPr>
              <a:t>Када</a:t>
            </a:r>
            <a:r>
              <a:rPr lang="en-US" b="1" dirty="0">
                <a:solidFill>
                  <a:srgbClr val="FF0000"/>
                </a:solidFill>
                <a:latin typeface="Comic Sans MS" pitchFamily="66" charset="0"/>
              </a:rPr>
              <a:t> </a:t>
            </a:r>
            <a:r>
              <a:rPr lang="en-US" b="1" dirty="0" err="1">
                <a:solidFill>
                  <a:srgbClr val="FF0000"/>
                </a:solidFill>
                <a:latin typeface="Comic Sans MS" pitchFamily="66" charset="0"/>
              </a:rPr>
              <a:t>дјеци</a:t>
            </a:r>
            <a:r>
              <a:rPr lang="en-US" b="1" dirty="0">
                <a:solidFill>
                  <a:srgbClr val="FF0000"/>
                </a:solidFill>
                <a:latin typeface="Comic Sans MS" pitchFamily="66" charset="0"/>
              </a:rPr>
              <a:t> </a:t>
            </a:r>
            <a:r>
              <a:rPr lang="en-US" b="1" dirty="0" err="1">
                <a:solidFill>
                  <a:srgbClr val="FF0000"/>
                </a:solidFill>
                <a:latin typeface="Comic Sans MS" pitchFamily="66" charset="0"/>
              </a:rPr>
              <a:t>отклонимо</a:t>
            </a:r>
            <a:r>
              <a:rPr lang="en-US" b="1" dirty="0">
                <a:solidFill>
                  <a:srgbClr val="FF0000"/>
                </a:solidFill>
                <a:latin typeface="Comic Sans MS" pitchFamily="66" charset="0"/>
              </a:rPr>
              <a:t> и </a:t>
            </a:r>
            <a:r>
              <a:rPr lang="en-US" b="1" dirty="0" err="1">
                <a:solidFill>
                  <a:srgbClr val="FF0000"/>
                </a:solidFill>
                <a:latin typeface="Comic Sans MS" pitchFamily="66" charset="0"/>
              </a:rPr>
              <a:t>најмању</a:t>
            </a:r>
            <a:r>
              <a:rPr lang="en-US" b="1" dirty="0">
                <a:solidFill>
                  <a:srgbClr val="FF0000"/>
                </a:solidFill>
                <a:latin typeface="Comic Sans MS" pitchFamily="66" charset="0"/>
              </a:rPr>
              <a:t> </a:t>
            </a:r>
            <a:r>
              <a:rPr lang="en-US" b="1" dirty="0" err="1">
                <a:solidFill>
                  <a:srgbClr val="FF0000"/>
                </a:solidFill>
                <a:latin typeface="Comic Sans MS" pitchFamily="66" charset="0"/>
              </a:rPr>
              <a:t>препреку</a:t>
            </a:r>
            <a:r>
              <a:rPr lang="en-US" b="1" dirty="0">
                <a:solidFill>
                  <a:srgbClr val="FF0000"/>
                </a:solidFill>
                <a:latin typeface="Comic Sans MS" pitchFamily="66" charset="0"/>
              </a:rPr>
              <a:t> с </a:t>
            </a:r>
            <a:r>
              <a:rPr lang="en-US" b="1" dirty="0" err="1">
                <a:solidFill>
                  <a:srgbClr val="FF0000"/>
                </a:solidFill>
                <a:latin typeface="Comic Sans MS" pitchFamily="66" charset="0"/>
              </a:rPr>
              <a:t>пута</a:t>
            </a:r>
            <a:r>
              <a:rPr lang="en-US" b="1" dirty="0">
                <a:solidFill>
                  <a:srgbClr val="FF0000"/>
                </a:solidFill>
                <a:latin typeface="Comic Sans MS" pitchFamily="66" charset="0"/>
              </a:rPr>
              <a:t>, </a:t>
            </a:r>
            <a:r>
              <a:rPr lang="en-US" b="1" dirty="0" err="1">
                <a:solidFill>
                  <a:srgbClr val="FF0000"/>
                </a:solidFill>
                <a:latin typeface="Comic Sans MS" pitchFamily="66" charset="0"/>
              </a:rPr>
              <a:t>одузимамо</a:t>
            </a:r>
            <a:r>
              <a:rPr lang="en-US" b="1" dirty="0">
                <a:solidFill>
                  <a:srgbClr val="FF0000"/>
                </a:solidFill>
                <a:latin typeface="Comic Sans MS" pitchFamily="66" charset="0"/>
              </a:rPr>
              <a:t> </a:t>
            </a:r>
            <a:r>
              <a:rPr lang="en-US" b="1" dirty="0" err="1">
                <a:solidFill>
                  <a:srgbClr val="FF0000"/>
                </a:solidFill>
                <a:latin typeface="Comic Sans MS" pitchFamily="66" charset="0"/>
              </a:rPr>
              <a:t>им</a:t>
            </a:r>
            <a:r>
              <a:rPr lang="en-US" b="1" dirty="0">
                <a:solidFill>
                  <a:srgbClr val="FF0000"/>
                </a:solidFill>
                <a:latin typeface="Comic Sans MS" pitchFamily="66" charset="0"/>
              </a:rPr>
              <a:t> </a:t>
            </a:r>
            <a:r>
              <a:rPr lang="en-US" b="1" dirty="0" err="1">
                <a:solidFill>
                  <a:srgbClr val="FF0000"/>
                </a:solidFill>
                <a:latin typeface="Comic Sans MS" pitchFamily="66" charset="0"/>
              </a:rPr>
              <a:t>шансу</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буду</a:t>
            </a:r>
            <a:r>
              <a:rPr lang="en-US" b="1" dirty="0">
                <a:solidFill>
                  <a:srgbClr val="FF0000"/>
                </a:solidFill>
                <a:latin typeface="Comic Sans MS" pitchFamily="66" charset="0"/>
              </a:rPr>
              <a:t> </a:t>
            </a:r>
            <a:r>
              <a:rPr lang="en-US" b="1" dirty="0" err="1">
                <a:solidFill>
                  <a:srgbClr val="FF0000"/>
                </a:solidFill>
                <a:latin typeface="Comic Sans MS" pitchFamily="66" charset="0"/>
              </a:rPr>
              <a:t>самостална</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прихвате</a:t>
            </a:r>
            <a:r>
              <a:rPr lang="en-US" b="1" dirty="0">
                <a:solidFill>
                  <a:srgbClr val="FF0000"/>
                </a:solidFill>
                <a:latin typeface="Comic Sans MS" pitchFamily="66" charset="0"/>
              </a:rPr>
              <a:t> </a:t>
            </a:r>
            <a:r>
              <a:rPr lang="en-US" b="1" dirty="0" err="1">
                <a:solidFill>
                  <a:srgbClr val="FF0000"/>
                </a:solidFill>
                <a:latin typeface="Comic Sans MS" pitchFamily="66" charset="0"/>
              </a:rPr>
              <a:t>тешкоће</a:t>
            </a:r>
            <a:r>
              <a:rPr lang="en-US" b="1" dirty="0">
                <a:solidFill>
                  <a:srgbClr val="FF0000"/>
                </a:solidFill>
                <a:latin typeface="Comic Sans MS" pitchFamily="66" charset="0"/>
              </a:rPr>
              <a:t> и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их</a:t>
            </a:r>
            <a:r>
              <a:rPr lang="en-US" b="1" dirty="0">
                <a:solidFill>
                  <a:srgbClr val="FF0000"/>
                </a:solidFill>
                <a:latin typeface="Comic Sans MS" pitchFamily="66" charset="0"/>
              </a:rPr>
              <a:t> </a:t>
            </a:r>
            <a:r>
              <a:rPr lang="en-US" b="1" dirty="0" err="1">
                <a:solidFill>
                  <a:srgbClr val="FF0000"/>
                </a:solidFill>
                <a:latin typeface="Comic Sans MS" pitchFamily="66" charset="0"/>
              </a:rPr>
              <a:t>преброде</a:t>
            </a:r>
            <a:r>
              <a:rPr lang="en-US" b="1" dirty="0">
                <a:solidFill>
                  <a:srgbClr val="FF0000"/>
                </a:solidFill>
                <a:latin typeface="Comic Sans MS" pitchFamily="66" charset="0"/>
              </a:rPr>
              <a:t>. </a:t>
            </a:r>
            <a:r>
              <a:rPr lang="en-US" b="1" dirty="0" err="1">
                <a:solidFill>
                  <a:srgbClr val="FF0000"/>
                </a:solidFill>
                <a:latin typeface="Comic Sans MS" pitchFamily="66" charset="0"/>
              </a:rPr>
              <a:t>Зато</a:t>
            </a:r>
            <a:r>
              <a:rPr lang="en-US" b="1" dirty="0">
                <a:solidFill>
                  <a:srgbClr val="FF0000"/>
                </a:solidFill>
                <a:latin typeface="Comic Sans MS" pitchFamily="66" charset="0"/>
              </a:rPr>
              <a:t> </a:t>
            </a:r>
            <a:r>
              <a:rPr lang="en-US" b="1" dirty="0" err="1">
                <a:solidFill>
                  <a:srgbClr val="FF0000"/>
                </a:solidFill>
                <a:latin typeface="Comic Sans MS" pitchFamily="66" charset="0"/>
              </a:rPr>
              <a:t>ће</a:t>
            </a:r>
            <a:r>
              <a:rPr lang="en-US" b="1" dirty="0">
                <a:solidFill>
                  <a:srgbClr val="FF0000"/>
                </a:solidFill>
                <a:latin typeface="Comic Sans MS" pitchFamily="66" charset="0"/>
              </a:rPr>
              <a:t> </a:t>
            </a:r>
            <a:r>
              <a:rPr lang="en-US" b="1" dirty="0" err="1">
                <a:solidFill>
                  <a:srgbClr val="FF0000"/>
                </a:solidFill>
                <a:latin typeface="Comic Sans MS" pitchFamily="66" charset="0"/>
              </a:rPr>
              <a:t>дјеца</a:t>
            </a:r>
            <a:r>
              <a:rPr lang="en-US" b="1" dirty="0">
                <a:solidFill>
                  <a:srgbClr val="FF0000"/>
                </a:solidFill>
                <a:latin typeface="Comic Sans MS" pitchFamily="66" charset="0"/>
              </a:rPr>
              <a:t> и </a:t>
            </a:r>
            <a:r>
              <a:rPr lang="en-US" b="1" dirty="0" err="1">
                <a:solidFill>
                  <a:srgbClr val="FF0000"/>
                </a:solidFill>
                <a:latin typeface="Comic Sans MS" pitchFamily="66" charset="0"/>
              </a:rPr>
              <a:t>са</a:t>
            </a:r>
            <a:r>
              <a:rPr lang="en-US" b="1" dirty="0">
                <a:solidFill>
                  <a:srgbClr val="FF0000"/>
                </a:solidFill>
                <a:latin typeface="Comic Sans MS" pitchFamily="66" charset="0"/>
              </a:rPr>
              <a:t> </a:t>
            </a:r>
            <a:r>
              <a:rPr lang="en-US" b="1" dirty="0" err="1">
                <a:solidFill>
                  <a:srgbClr val="FF0000"/>
                </a:solidFill>
                <a:latin typeface="Comic Sans MS" pitchFamily="66" charset="0"/>
              </a:rPr>
              <a:t>двадесет</a:t>
            </a:r>
            <a:r>
              <a:rPr lang="en-US" b="1" dirty="0">
                <a:solidFill>
                  <a:srgbClr val="FF0000"/>
                </a:solidFill>
                <a:latin typeface="Comic Sans MS" pitchFamily="66" charset="0"/>
              </a:rPr>
              <a:t> </a:t>
            </a:r>
            <a:r>
              <a:rPr lang="en-US" b="1" dirty="0" err="1">
                <a:solidFill>
                  <a:srgbClr val="FF0000"/>
                </a:solidFill>
                <a:latin typeface="Comic Sans MS" pitchFamily="66" charset="0"/>
              </a:rPr>
              <a:t>година</a:t>
            </a:r>
            <a:r>
              <a:rPr lang="en-US" b="1" dirty="0">
                <a:solidFill>
                  <a:srgbClr val="FF0000"/>
                </a:solidFill>
                <a:latin typeface="Comic Sans MS" pitchFamily="66" charset="0"/>
              </a:rPr>
              <a:t> </a:t>
            </a:r>
            <a:r>
              <a:rPr lang="en-US" b="1" dirty="0" err="1">
                <a:solidFill>
                  <a:srgbClr val="FF0000"/>
                </a:solidFill>
                <a:latin typeface="Comic Sans MS" pitchFamily="66" charset="0"/>
              </a:rPr>
              <a:t>родитеље</a:t>
            </a:r>
            <a:r>
              <a:rPr lang="en-US" b="1" dirty="0">
                <a:solidFill>
                  <a:srgbClr val="FF0000"/>
                </a:solidFill>
                <a:latin typeface="Comic Sans MS" pitchFamily="66" charset="0"/>
              </a:rPr>
              <a:t> и </a:t>
            </a:r>
            <a:r>
              <a:rPr lang="en-US" b="1" dirty="0" err="1">
                <a:solidFill>
                  <a:srgbClr val="FF0000"/>
                </a:solidFill>
                <a:latin typeface="Comic Sans MS" pitchFamily="66" charset="0"/>
              </a:rPr>
              <a:t>околину</a:t>
            </a:r>
            <a:r>
              <a:rPr lang="en-US" b="1" dirty="0">
                <a:solidFill>
                  <a:srgbClr val="FF0000"/>
                </a:solidFill>
                <a:latin typeface="Comic Sans MS" pitchFamily="66" charset="0"/>
              </a:rPr>
              <a:t> </a:t>
            </a:r>
            <a:r>
              <a:rPr lang="en-US" b="1" dirty="0" err="1">
                <a:solidFill>
                  <a:srgbClr val="FF0000"/>
                </a:solidFill>
                <a:latin typeface="Comic Sans MS" pitchFamily="66" charset="0"/>
              </a:rPr>
              <a:t>сматрати</a:t>
            </a:r>
            <a:r>
              <a:rPr lang="en-US" b="1" dirty="0">
                <a:solidFill>
                  <a:srgbClr val="FF0000"/>
                </a:solidFill>
                <a:latin typeface="Comic Sans MS" pitchFamily="66" charset="0"/>
              </a:rPr>
              <a:t> </a:t>
            </a:r>
            <a:r>
              <a:rPr lang="en-US" b="1" dirty="0" err="1">
                <a:solidFill>
                  <a:srgbClr val="FF0000"/>
                </a:solidFill>
                <a:latin typeface="Comic Sans MS" pitchFamily="66" charset="0"/>
              </a:rPr>
              <a:t>одговорним</a:t>
            </a:r>
            <a:r>
              <a:rPr lang="en-US" b="1" dirty="0">
                <a:solidFill>
                  <a:srgbClr val="FF0000"/>
                </a:solidFill>
                <a:latin typeface="Comic Sans MS" pitchFamily="66" charset="0"/>
              </a:rPr>
              <a:t> </a:t>
            </a:r>
            <a:r>
              <a:rPr lang="en-US" b="1" dirty="0" err="1">
                <a:solidFill>
                  <a:srgbClr val="FF0000"/>
                </a:solidFill>
                <a:latin typeface="Comic Sans MS" pitchFamily="66" charset="0"/>
              </a:rPr>
              <a:t>за</a:t>
            </a:r>
            <a:r>
              <a:rPr lang="en-US" b="1" dirty="0">
                <a:solidFill>
                  <a:srgbClr val="FF0000"/>
                </a:solidFill>
                <a:latin typeface="Comic Sans MS" pitchFamily="66" charset="0"/>
              </a:rPr>
              <a:t> </a:t>
            </a:r>
            <a:r>
              <a:rPr lang="en-US" b="1" dirty="0" err="1">
                <a:solidFill>
                  <a:srgbClr val="FF0000"/>
                </a:solidFill>
                <a:latin typeface="Comic Sans MS" pitchFamily="66" charset="0"/>
              </a:rPr>
              <a:t>своје</a:t>
            </a:r>
            <a:r>
              <a:rPr lang="en-US" b="1" dirty="0">
                <a:solidFill>
                  <a:srgbClr val="FF0000"/>
                </a:solidFill>
                <a:latin typeface="Comic Sans MS" pitchFamily="66" charset="0"/>
              </a:rPr>
              <a:t> </a:t>
            </a:r>
            <a:r>
              <a:rPr lang="en-US" b="1" dirty="0" err="1">
                <a:solidFill>
                  <a:srgbClr val="FF0000"/>
                </a:solidFill>
                <a:latin typeface="Comic Sans MS" pitchFamily="66" charset="0"/>
              </a:rPr>
              <a:t>проблеме</a:t>
            </a:r>
            <a:r>
              <a:rPr lang="en-US" b="1" dirty="0">
                <a:solidFill>
                  <a:srgbClr val="FF0000"/>
                </a:solidFill>
                <a:latin typeface="Comic Sans MS" pitchFamily="66" charset="0"/>
              </a:rPr>
              <a:t>.  </a:t>
            </a:r>
            <a:r>
              <a:rPr lang="en-US" b="1" dirty="0" err="1">
                <a:solidFill>
                  <a:srgbClr val="FF0000"/>
                </a:solidFill>
                <a:latin typeface="Comic Sans MS" pitchFamily="66" charset="0"/>
              </a:rPr>
              <a:t>Не</a:t>
            </a:r>
            <a:r>
              <a:rPr lang="en-US" b="1" dirty="0">
                <a:solidFill>
                  <a:srgbClr val="FF0000"/>
                </a:solidFill>
                <a:latin typeface="Comic Sans MS" pitchFamily="66" charset="0"/>
              </a:rPr>
              <a:t> </a:t>
            </a:r>
            <a:r>
              <a:rPr lang="en-US" b="1" dirty="0" err="1">
                <a:solidFill>
                  <a:srgbClr val="FF0000"/>
                </a:solidFill>
                <a:latin typeface="Comic Sans MS" pitchFamily="66" charset="0"/>
              </a:rPr>
              <a:t>крчимо</a:t>
            </a:r>
            <a:r>
              <a:rPr lang="en-US" b="1" dirty="0">
                <a:solidFill>
                  <a:srgbClr val="FF0000"/>
                </a:solidFill>
                <a:latin typeface="Comic Sans MS" pitchFamily="66" charset="0"/>
              </a:rPr>
              <a:t> </a:t>
            </a:r>
            <a:r>
              <a:rPr lang="en-US" b="1" dirty="0" err="1">
                <a:solidFill>
                  <a:srgbClr val="FF0000"/>
                </a:solidFill>
                <a:latin typeface="Comic Sans MS" pitchFamily="66" charset="0"/>
              </a:rPr>
              <a:t>дјеци</a:t>
            </a:r>
            <a:r>
              <a:rPr lang="en-US" b="1" dirty="0">
                <a:solidFill>
                  <a:srgbClr val="FF0000"/>
                </a:solidFill>
                <a:latin typeface="Comic Sans MS" pitchFamily="66" charset="0"/>
              </a:rPr>
              <a:t> </a:t>
            </a:r>
            <a:r>
              <a:rPr lang="en-US" b="1" dirty="0" err="1">
                <a:solidFill>
                  <a:srgbClr val="FF0000"/>
                </a:solidFill>
                <a:latin typeface="Comic Sans MS" pitchFamily="66" charset="0"/>
              </a:rPr>
              <a:t>животни</a:t>
            </a:r>
            <a:r>
              <a:rPr lang="en-US" b="1" dirty="0">
                <a:solidFill>
                  <a:srgbClr val="FF0000"/>
                </a:solidFill>
                <a:latin typeface="Comic Sans MS" pitchFamily="66" charset="0"/>
              </a:rPr>
              <a:t> </a:t>
            </a:r>
            <a:r>
              <a:rPr lang="en-US" b="1" dirty="0" err="1">
                <a:solidFill>
                  <a:srgbClr val="FF0000"/>
                </a:solidFill>
                <a:latin typeface="Comic Sans MS" pitchFamily="66" charset="0"/>
              </a:rPr>
              <a:t>пут</a:t>
            </a:r>
            <a:r>
              <a:rPr lang="en-US" b="1" dirty="0">
                <a:solidFill>
                  <a:srgbClr val="FF0000"/>
                </a:solidFill>
                <a:latin typeface="Comic Sans MS" pitchFamily="66" charset="0"/>
              </a:rPr>
              <a:t>! </a:t>
            </a:r>
            <a:r>
              <a:rPr lang="en-US" b="1" dirty="0" err="1">
                <a:solidFill>
                  <a:srgbClr val="FF0000"/>
                </a:solidFill>
                <a:latin typeface="Comic Sans MS" pitchFamily="66" charset="0"/>
              </a:rPr>
              <a:t>Боље</a:t>
            </a:r>
            <a:r>
              <a:rPr lang="en-US" b="1" dirty="0">
                <a:solidFill>
                  <a:srgbClr val="FF0000"/>
                </a:solidFill>
                <a:latin typeface="Comic Sans MS" pitchFamily="66" charset="0"/>
              </a:rPr>
              <a:t> </a:t>
            </a:r>
            <a:r>
              <a:rPr lang="en-US" b="1" dirty="0" err="1">
                <a:solidFill>
                  <a:srgbClr val="FF0000"/>
                </a:solidFill>
                <a:latin typeface="Comic Sans MS" pitchFamily="66" charset="0"/>
              </a:rPr>
              <a:t>би</a:t>
            </a:r>
            <a:r>
              <a:rPr lang="en-US" b="1" dirty="0">
                <a:solidFill>
                  <a:srgbClr val="FF0000"/>
                </a:solidFill>
                <a:latin typeface="Comic Sans MS" pitchFamily="66" charset="0"/>
              </a:rPr>
              <a:t> </a:t>
            </a:r>
            <a:r>
              <a:rPr lang="en-US" b="1" dirty="0" err="1">
                <a:solidFill>
                  <a:srgbClr val="FF0000"/>
                </a:solidFill>
                <a:latin typeface="Comic Sans MS" pitchFamily="66" charset="0"/>
              </a:rPr>
              <a:t>било</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их</a:t>
            </a:r>
            <a:r>
              <a:rPr lang="en-US" b="1" dirty="0">
                <a:solidFill>
                  <a:srgbClr val="FF0000"/>
                </a:solidFill>
                <a:latin typeface="Comic Sans MS" pitchFamily="66" charset="0"/>
              </a:rPr>
              <a:t> </a:t>
            </a:r>
            <a:r>
              <a:rPr lang="en-US" b="1" dirty="0" err="1">
                <a:solidFill>
                  <a:srgbClr val="FF0000"/>
                </a:solidFill>
                <a:latin typeface="Comic Sans MS" pitchFamily="66" charset="0"/>
              </a:rPr>
              <a:t>охрабримо</a:t>
            </a:r>
            <a:r>
              <a:rPr lang="en-US" b="1" dirty="0">
                <a:solidFill>
                  <a:srgbClr val="FF0000"/>
                </a:solidFill>
                <a:latin typeface="Comic Sans MS" pitchFamily="66" charset="0"/>
              </a:rPr>
              <a:t> у </a:t>
            </a:r>
            <a:r>
              <a:rPr lang="en-US" b="1" dirty="0" err="1">
                <a:solidFill>
                  <a:srgbClr val="FF0000"/>
                </a:solidFill>
                <a:latin typeface="Comic Sans MS" pitchFamily="66" charset="0"/>
              </a:rPr>
              <a:t>томе</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сами</a:t>
            </a:r>
            <a:r>
              <a:rPr lang="en-US" b="1" dirty="0">
                <a:solidFill>
                  <a:srgbClr val="FF0000"/>
                </a:solidFill>
                <a:latin typeface="Comic Sans MS" pitchFamily="66" charset="0"/>
              </a:rPr>
              <a:t> </a:t>
            </a:r>
            <a:r>
              <a:rPr lang="en-US" b="1" dirty="0" err="1">
                <a:solidFill>
                  <a:srgbClr val="FF0000"/>
                </a:solidFill>
                <a:latin typeface="Comic Sans MS" pitchFamily="66" charset="0"/>
              </a:rPr>
              <a:t>уклањају</a:t>
            </a:r>
            <a:r>
              <a:rPr lang="en-US" b="1" dirty="0">
                <a:solidFill>
                  <a:srgbClr val="FF0000"/>
                </a:solidFill>
                <a:latin typeface="Comic Sans MS" pitchFamily="66" charset="0"/>
              </a:rPr>
              <a:t> </a:t>
            </a:r>
            <a:r>
              <a:rPr lang="en-US" b="1" dirty="0" err="1">
                <a:solidFill>
                  <a:srgbClr val="FF0000"/>
                </a:solidFill>
                <a:latin typeface="Comic Sans MS" pitchFamily="66" charset="0"/>
              </a:rPr>
              <a:t>мале</a:t>
            </a:r>
            <a:r>
              <a:rPr lang="en-US" b="1" dirty="0">
                <a:solidFill>
                  <a:srgbClr val="FF0000"/>
                </a:solidFill>
                <a:latin typeface="Comic Sans MS" pitchFamily="66" charset="0"/>
              </a:rPr>
              <a:t> </a:t>
            </a:r>
            <a:r>
              <a:rPr lang="en-US" b="1" dirty="0" err="1">
                <a:solidFill>
                  <a:srgbClr val="FF0000"/>
                </a:solidFill>
                <a:latin typeface="Comic Sans MS" pitchFamily="66" charset="0"/>
              </a:rPr>
              <a:t>препреке</a:t>
            </a:r>
            <a:r>
              <a:rPr lang="en-US" b="1" dirty="0">
                <a:solidFill>
                  <a:srgbClr val="FF0000"/>
                </a:solidFill>
                <a:latin typeface="Comic Sans MS" pitchFamily="66" charset="0"/>
              </a:rPr>
              <a:t> с </a:t>
            </a:r>
            <a:r>
              <a:rPr lang="en-US" b="1" dirty="0" err="1">
                <a:solidFill>
                  <a:srgbClr val="FF0000"/>
                </a:solidFill>
                <a:latin typeface="Comic Sans MS" pitchFamily="66" charset="0"/>
              </a:rPr>
              <a:t>пута</a:t>
            </a:r>
            <a:r>
              <a:rPr lang="en-US" b="1" dirty="0">
                <a:solidFill>
                  <a:srgbClr val="FF0000"/>
                </a:solidFill>
                <a:latin typeface="Comic Sans MS" pitchFamily="66" charset="0"/>
              </a:rPr>
              <a:t>. </a:t>
            </a:r>
            <a:r>
              <a:rPr lang="en-US" b="1" dirty="0" err="1">
                <a:solidFill>
                  <a:srgbClr val="FF0000"/>
                </a:solidFill>
                <a:latin typeface="Comic Sans MS" pitchFamily="66" charset="0"/>
              </a:rPr>
              <a:t>То</a:t>
            </a:r>
            <a:r>
              <a:rPr lang="en-US" b="1" dirty="0">
                <a:solidFill>
                  <a:srgbClr val="FF0000"/>
                </a:solidFill>
                <a:latin typeface="Comic Sans MS" pitchFamily="66" charset="0"/>
              </a:rPr>
              <a:t> </a:t>
            </a:r>
            <a:r>
              <a:rPr lang="en-US" b="1" dirty="0" err="1">
                <a:solidFill>
                  <a:srgbClr val="FF0000"/>
                </a:solidFill>
                <a:latin typeface="Comic Sans MS" pitchFamily="66" charset="0"/>
              </a:rPr>
              <a:t>би</a:t>
            </a:r>
            <a:r>
              <a:rPr lang="en-US" b="1" dirty="0">
                <a:solidFill>
                  <a:srgbClr val="FF0000"/>
                </a:solidFill>
                <a:latin typeface="Comic Sans MS" pitchFamily="66" charset="0"/>
              </a:rPr>
              <a:t> </a:t>
            </a:r>
            <a:r>
              <a:rPr lang="en-US" b="1" dirty="0" err="1">
                <a:solidFill>
                  <a:srgbClr val="FF0000"/>
                </a:solidFill>
                <a:latin typeface="Comic Sans MS" pitchFamily="66" charset="0"/>
              </a:rPr>
              <a:t>их</a:t>
            </a:r>
            <a:r>
              <a:rPr lang="en-US" b="1" dirty="0">
                <a:solidFill>
                  <a:srgbClr val="FF0000"/>
                </a:solidFill>
                <a:latin typeface="Comic Sans MS" pitchFamily="66" charset="0"/>
              </a:rPr>
              <a:t> </a:t>
            </a:r>
            <a:r>
              <a:rPr lang="en-US" b="1" dirty="0" err="1">
                <a:solidFill>
                  <a:srgbClr val="FF0000"/>
                </a:solidFill>
                <a:latin typeface="Comic Sans MS" pitchFamily="66" charset="0"/>
              </a:rPr>
              <a:t>охрабрило</a:t>
            </a:r>
            <a:r>
              <a:rPr lang="en-US" b="1" dirty="0">
                <a:solidFill>
                  <a:srgbClr val="FF0000"/>
                </a:solidFill>
                <a:latin typeface="Comic Sans MS" pitchFamily="66" charset="0"/>
              </a:rPr>
              <a:t> и </a:t>
            </a:r>
            <a:r>
              <a:rPr lang="en-US" b="1" dirty="0" err="1">
                <a:solidFill>
                  <a:srgbClr val="FF0000"/>
                </a:solidFill>
                <a:latin typeface="Comic Sans MS" pitchFamily="66" charset="0"/>
              </a:rPr>
              <a:t>улило</a:t>
            </a:r>
            <a:r>
              <a:rPr lang="en-US" b="1" dirty="0">
                <a:solidFill>
                  <a:srgbClr val="FF0000"/>
                </a:solidFill>
                <a:latin typeface="Comic Sans MS" pitchFamily="66" charset="0"/>
              </a:rPr>
              <a:t> </a:t>
            </a:r>
            <a:r>
              <a:rPr lang="en-US" b="1" dirty="0" err="1">
                <a:solidFill>
                  <a:srgbClr val="FF0000"/>
                </a:solidFill>
                <a:latin typeface="Comic Sans MS" pitchFamily="66" charset="0"/>
              </a:rPr>
              <a:t>самопоуздање</a:t>
            </a:r>
            <a:r>
              <a:rPr lang="en-US" b="1" dirty="0">
                <a:solidFill>
                  <a:srgbClr val="FF0000"/>
                </a:solidFill>
                <a:latin typeface="Comic Sans MS" pitchFamily="66" charset="0"/>
              </a:rPr>
              <a:t>. </a:t>
            </a:r>
            <a:r>
              <a:rPr lang="en-US" b="1" dirty="0" err="1">
                <a:solidFill>
                  <a:srgbClr val="FF0000"/>
                </a:solidFill>
                <a:latin typeface="Comic Sans MS" pitchFamily="66" charset="0"/>
              </a:rPr>
              <a:t>Битно</a:t>
            </a:r>
            <a:r>
              <a:rPr lang="en-US" b="1" dirty="0">
                <a:solidFill>
                  <a:srgbClr val="FF0000"/>
                </a:solidFill>
                <a:latin typeface="Comic Sans MS" pitchFamily="66" charset="0"/>
              </a:rPr>
              <a:t> </a:t>
            </a:r>
            <a:r>
              <a:rPr lang="en-US" b="1" dirty="0" err="1">
                <a:solidFill>
                  <a:srgbClr val="FF0000"/>
                </a:solidFill>
                <a:latin typeface="Comic Sans MS" pitchFamily="66" charset="0"/>
              </a:rPr>
              <a:t>је</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вјерујемо</a:t>
            </a:r>
            <a:r>
              <a:rPr lang="en-US" b="1" dirty="0">
                <a:solidFill>
                  <a:srgbClr val="FF0000"/>
                </a:solidFill>
                <a:latin typeface="Comic Sans MS" pitchFamily="66" charset="0"/>
              </a:rPr>
              <a:t> у </a:t>
            </a:r>
            <a:r>
              <a:rPr lang="en-US" b="1" dirty="0" err="1">
                <a:solidFill>
                  <a:srgbClr val="FF0000"/>
                </a:solidFill>
                <a:latin typeface="Comic Sans MS" pitchFamily="66" charset="0"/>
              </a:rPr>
              <a:t>њихове</a:t>
            </a:r>
            <a:r>
              <a:rPr lang="en-US" b="1" dirty="0">
                <a:solidFill>
                  <a:srgbClr val="FF0000"/>
                </a:solidFill>
                <a:latin typeface="Comic Sans MS" pitchFamily="66" charset="0"/>
              </a:rPr>
              <a:t> </a:t>
            </a:r>
            <a:r>
              <a:rPr lang="en-US" b="1" dirty="0" err="1">
                <a:solidFill>
                  <a:srgbClr val="FF0000"/>
                </a:solidFill>
                <a:latin typeface="Comic Sans MS" pitchFamily="66" charset="0"/>
              </a:rPr>
              <a:t>невјероватне</a:t>
            </a:r>
            <a:r>
              <a:rPr lang="en-US" b="1" dirty="0">
                <a:solidFill>
                  <a:srgbClr val="FF0000"/>
                </a:solidFill>
                <a:latin typeface="Comic Sans MS" pitchFamily="66" charset="0"/>
              </a:rPr>
              <a:t> </a:t>
            </a:r>
            <a:r>
              <a:rPr lang="en-US" b="1" dirty="0" err="1">
                <a:solidFill>
                  <a:srgbClr val="FF0000"/>
                </a:solidFill>
                <a:latin typeface="Comic Sans MS" pitchFamily="66" charset="0"/>
              </a:rPr>
              <a:t>способности</a:t>
            </a:r>
            <a:r>
              <a:rPr lang="en-US" b="1" dirty="0">
                <a:solidFill>
                  <a:srgbClr val="FF0000"/>
                </a:solidFill>
                <a:latin typeface="Comic Sans MS" pitchFamily="66" charset="0"/>
              </a:rPr>
              <a:t>. </a:t>
            </a:r>
            <a:r>
              <a:rPr lang="en-US" b="1" dirty="0" err="1">
                <a:solidFill>
                  <a:srgbClr val="FF0000"/>
                </a:solidFill>
                <a:latin typeface="Comic Sans MS" pitchFamily="66" charset="0"/>
              </a:rPr>
              <a:t>Таквој</a:t>
            </a:r>
            <a:r>
              <a:rPr lang="en-US" b="1" dirty="0">
                <a:solidFill>
                  <a:srgbClr val="FF0000"/>
                </a:solidFill>
                <a:latin typeface="Comic Sans MS" pitchFamily="66" charset="0"/>
              </a:rPr>
              <a:t> </a:t>
            </a:r>
            <a:r>
              <a:rPr lang="en-US" b="1" dirty="0" err="1">
                <a:solidFill>
                  <a:srgbClr val="FF0000"/>
                </a:solidFill>
                <a:latin typeface="Comic Sans MS" pitchFamily="66" charset="0"/>
              </a:rPr>
              <a:t>дјеци</a:t>
            </a:r>
            <a:r>
              <a:rPr lang="en-US" b="1" dirty="0">
                <a:solidFill>
                  <a:srgbClr val="FF0000"/>
                </a:solidFill>
                <a:latin typeface="Comic Sans MS" pitchFamily="66" charset="0"/>
              </a:rPr>
              <a:t> </a:t>
            </a:r>
            <a:r>
              <a:rPr lang="en-US" b="1" dirty="0" err="1">
                <a:solidFill>
                  <a:srgbClr val="FF0000"/>
                </a:solidFill>
                <a:latin typeface="Comic Sans MS" pitchFamily="66" charset="0"/>
              </a:rPr>
              <a:t>ријетко</a:t>
            </a:r>
            <a:r>
              <a:rPr lang="en-US" b="1" dirty="0">
                <a:solidFill>
                  <a:srgbClr val="FF0000"/>
                </a:solidFill>
                <a:latin typeface="Comic Sans MS" pitchFamily="66" charset="0"/>
              </a:rPr>
              <a:t> </a:t>
            </a:r>
            <a:r>
              <a:rPr lang="en-US" b="1" dirty="0" err="1">
                <a:solidFill>
                  <a:srgbClr val="FF0000"/>
                </a:solidFill>
                <a:latin typeface="Comic Sans MS" pitchFamily="66" charset="0"/>
              </a:rPr>
              <a:t>може</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се</a:t>
            </a:r>
            <a:r>
              <a:rPr lang="en-US" b="1" dirty="0">
                <a:solidFill>
                  <a:srgbClr val="FF0000"/>
                </a:solidFill>
                <a:latin typeface="Comic Sans MS" pitchFamily="66" charset="0"/>
              </a:rPr>
              <a:t> </a:t>
            </a:r>
            <a:r>
              <a:rPr lang="en-US" b="1" dirty="0" err="1">
                <a:solidFill>
                  <a:srgbClr val="FF0000"/>
                </a:solidFill>
                <a:latin typeface="Comic Sans MS" pitchFamily="66" charset="0"/>
              </a:rPr>
              <a:t>деси</a:t>
            </a:r>
            <a:r>
              <a:rPr lang="en-US" b="1" dirty="0">
                <a:solidFill>
                  <a:srgbClr val="FF0000"/>
                </a:solidFill>
                <a:latin typeface="Comic Sans MS" pitchFamily="66" charset="0"/>
              </a:rPr>
              <a:t> </a:t>
            </a:r>
            <a:r>
              <a:rPr lang="en-US" b="1" dirty="0" err="1">
                <a:solidFill>
                  <a:srgbClr val="FF0000"/>
                </a:solidFill>
                <a:latin typeface="Comic Sans MS" pitchFamily="66" charset="0"/>
              </a:rPr>
              <a:t>нешто</a:t>
            </a:r>
            <a:r>
              <a:rPr lang="en-US" b="1" dirty="0">
                <a:solidFill>
                  <a:srgbClr val="FF0000"/>
                </a:solidFill>
                <a:latin typeface="Comic Sans MS" pitchFamily="66" charset="0"/>
              </a:rPr>
              <a:t> </a:t>
            </a:r>
            <a:r>
              <a:rPr lang="en-US" b="1" dirty="0" err="1">
                <a:solidFill>
                  <a:srgbClr val="FF0000"/>
                </a:solidFill>
                <a:latin typeface="Comic Sans MS" pitchFamily="66" charset="0"/>
              </a:rPr>
              <a:t>лоше</a:t>
            </a:r>
            <a:r>
              <a:rPr lang="en-US" b="1" dirty="0">
                <a:solidFill>
                  <a:srgbClr val="FF0000"/>
                </a:solidFill>
                <a:latin typeface="Comic Sans MS" pitchFamily="66" charset="0"/>
              </a:rPr>
              <a:t>, </a:t>
            </a:r>
            <a:r>
              <a:rPr lang="en-US" b="1" dirty="0" err="1">
                <a:solidFill>
                  <a:srgbClr val="FF0000"/>
                </a:solidFill>
                <a:latin typeface="Comic Sans MS" pitchFamily="66" charset="0"/>
              </a:rPr>
              <a:t>јер</a:t>
            </a:r>
            <a:r>
              <a:rPr lang="en-US" b="1" dirty="0">
                <a:solidFill>
                  <a:srgbClr val="FF0000"/>
                </a:solidFill>
                <a:latin typeface="Comic Sans MS" pitchFamily="66" charset="0"/>
              </a:rPr>
              <a:t> </a:t>
            </a:r>
            <a:r>
              <a:rPr lang="en-US" b="1" dirty="0" err="1">
                <a:solidFill>
                  <a:srgbClr val="FF0000"/>
                </a:solidFill>
                <a:latin typeface="Comic Sans MS" pitchFamily="66" charset="0"/>
              </a:rPr>
              <a:t>су</a:t>
            </a:r>
            <a:r>
              <a:rPr lang="en-US" b="1" dirty="0">
                <a:solidFill>
                  <a:srgbClr val="FF0000"/>
                </a:solidFill>
                <a:latin typeface="Comic Sans MS" pitchFamily="66" charset="0"/>
              </a:rPr>
              <a:t> </a:t>
            </a:r>
            <a:r>
              <a:rPr lang="en-US" b="1" dirty="0" err="1">
                <a:solidFill>
                  <a:srgbClr val="FF0000"/>
                </a:solidFill>
                <a:latin typeface="Comic Sans MS" pitchFamily="66" charset="0"/>
              </a:rPr>
              <a:t>она</a:t>
            </a:r>
            <a:r>
              <a:rPr lang="en-US" b="1" dirty="0">
                <a:solidFill>
                  <a:srgbClr val="FF0000"/>
                </a:solidFill>
                <a:latin typeface="Comic Sans MS" pitchFamily="66" charset="0"/>
              </a:rPr>
              <a:t> </a:t>
            </a:r>
            <a:r>
              <a:rPr lang="en-US" b="1" dirty="0" err="1">
                <a:solidFill>
                  <a:srgbClr val="FF0000"/>
                </a:solidFill>
                <a:latin typeface="Comic Sans MS" pitchFamily="66" charset="0"/>
              </a:rPr>
              <a:t>научила</a:t>
            </a:r>
            <a:r>
              <a:rPr lang="en-US" b="1" dirty="0">
                <a:solidFill>
                  <a:srgbClr val="FF0000"/>
                </a:solidFill>
                <a:latin typeface="Comic Sans MS" pitchFamily="66" charset="0"/>
              </a:rPr>
              <a:t>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пазе</a:t>
            </a:r>
            <a:r>
              <a:rPr lang="en-US" b="1" dirty="0">
                <a:solidFill>
                  <a:srgbClr val="FF0000"/>
                </a:solidFill>
                <a:latin typeface="Comic Sans MS" pitchFamily="66" charset="0"/>
              </a:rPr>
              <a:t> </a:t>
            </a:r>
            <a:r>
              <a:rPr lang="en-US" b="1" dirty="0" err="1">
                <a:solidFill>
                  <a:srgbClr val="FF0000"/>
                </a:solidFill>
                <a:latin typeface="Comic Sans MS" pitchFamily="66" charset="0"/>
              </a:rPr>
              <a:t>на</a:t>
            </a:r>
            <a:r>
              <a:rPr lang="en-US" b="1" dirty="0">
                <a:solidFill>
                  <a:srgbClr val="FF0000"/>
                </a:solidFill>
                <a:latin typeface="Comic Sans MS" pitchFamily="66" charset="0"/>
              </a:rPr>
              <a:t> </a:t>
            </a:r>
            <a:r>
              <a:rPr lang="en-US" b="1" dirty="0" err="1">
                <a:solidFill>
                  <a:srgbClr val="FF0000"/>
                </a:solidFill>
                <a:latin typeface="Comic Sans MS" pitchFamily="66" charset="0"/>
              </a:rPr>
              <a:t>себе</a:t>
            </a:r>
            <a:r>
              <a:rPr lang="en-US" b="1" dirty="0">
                <a:solidFill>
                  <a:srgbClr val="FF0000"/>
                </a:solidFill>
                <a:latin typeface="Comic Sans MS" pitchFamily="66" charset="0"/>
              </a:rPr>
              <a:t> и </a:t>
            </a:r>
            <a:r>
              <a:rPr lang="en-US" b="1" dirty="0" err="1">
                <a:solidFill>
                  <a:srgbClr val="FF0000"/>
                </a:solidFill>
                <a:latin typeface="Comic Sans MS" pitchFamily="66" charset="0"/>
              </a:rPr>
              <a:t>да</a:t>
            </a:r>
            <a:r>
              <a:rPr lang="en-US" b="1" dirty="0">
                <a:solidFill>
                  <a:srgbClr val="FF0000"/>
                </a:solidFill>
                <a:latin typeface="Comic Sans MS" pitchFamily="66" charset="0"/>
              </a:rPr>
              <a:t> </a:t>
            </a:r>
            <a:r>
              <a:rPr lang="en-US" b="1" dirty="0" err="1">
                <a:solidFill>
                  <a:srgbClr val="FF0000"/>
                </a:solidFill>
                <a:latin typeface="Comic Sans MS" pitchFamily="66" charset="0"/>
              </a:rPr>
              <a:t>буду</a:t>
            </a:r>
            <a:r>
              <a:rPr lang="en-US" b="1" dirty="0">
                <a:solidFill>
                  <a:srgbClr val="FF0000"/>
                </a:solidFill>
                <a:latin typeface="Comic Sans MS" pitchFamily="66" charset="0"/>
              </a:rPr>
              <a:t> </a:t>
            </a:r>
            <a:r>
              <a:rPr lang="en-US" b="1" dirty="0" err="1">
                <a:solidFill>
                  <a:srgbClr val="FF0000"/>
                </a:solidFill>
                <a:latin typeface="Comic Sans MS" pitchFamily="66" charset="0"/>
              </a:rPr>
              <a:t>самостална</a:t>
            </a:r>
            <a:r>
              <a:rPr lang="en-US" b="1" dirty="0">
                <a:solidFill>
                  <a:srgbClr val="FF0000"/>
                </a:solidFill>
                <a:latin typeface="Comic Sans MS" pitchFamily="66" charset="0"/>
              </a:rPr>
              <a:t>.“</a:t>
            </a:r>
          </a:p>
          <a:p>
            <a:pPr algn="just">
              <a:buNone/>
            </a:pPr>
            <a:r>
              <a:rPr lang="en-US" b="1" dirty="0">
                <a:solidFill>
                  <a:srgbClr val="FF0000"/>
                </a:solidFill>
                <a:latin typeface="Comic Sans MS" pitchFamily="66" charset="0"/>
              </a:rPr>
              <a:t>						</a:t>
            </a:r>
            <a:r>
              <a:rPr lang="en-US" sz="2000" b="1" dirty="0">
                <a:solidFill>
                  <a:srgbClr val="0070C0"/>
                </a:solidFill>
                <a:latin typeface="Comic Sans MS" pitchFamily="66" charset="0"/>
              </a:rPr>
              <a:t>(</a:t>
            </a:r>
            <a:r>
              <a:rPr lang="en-US" sz="2000" b="1" dirty="0" err="1">
                <a:solidFill>
                  <a:srgbClr val="0070C0"/>
                </a:solidFill>
                <a:latin typeface="Comic Sans MS" pitchFamily="66" charset="0"/>
              </a:rPr>
              <a:t>Мајер-Хаузер</a:t>
            </a:r>
            <a:r>
              <a:rPr lang="sr-Cyrl-RS" sz="2000" b="1" dirty="0">
                <a:solidFill>
                  <a:srgbClr val="0070C0"/>
                </a:solidFill>
                <a:latin typeface="Comic Sans MS" pitchFamily="66" charset="0"/>
              </a:rPr>
              <a:t>)</a:t>
            </a:r>
            <a:endParaRPr lang="en-US" sz="2000" b="1" dirty="0">
              <a:solidFill>
                <a:srgbClr val="0070C0"/>
              </a:solidFill>
              <a:latin typeface="Comic Sans MS" pitchFamily="66"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4495800"/>
          </a:xfrm>
        </p:spPr>
        <p:txBody>
          <a:bodyPr/>
          <a:lstStyle/>
          <a:p>
            <a:pPr algn="ctr">
              <a:buNone/>
            </a:pPr>
            <a:r>
              <a:rPr lang="sr-Cyrl-RS" b="1" dirty="0">
                <a:solidFill>
                  <a:srgbClr val="002060"/>
                </a:solidFill>
                <a:latin typeface="Comic Sans MS" pitchFamily="66" charset="0"/>
              </a:rPr>
              <a:t>РОДИТЕЉСТВО – ИСТИНА И ИЗАЗОВ!</a:t>
            </a:r>
          </a:p>
          <a:p>
            <a:pPr algn="ctr">
              <a:buNone/>
            </a:pPr>
            <a:endParaRPr lang="sr-Cyrl-RS" b="1" dirty="0">
              <a:solidFill>
                <a:srgbClr val="FF0000"/>
              </a:solidFill>
              <a:latin typeface="Comic Sans MS" pitchFamily="66" charset="0"/>
            </a:endParaRPr>
          </a:p>
          <a:p>
            <a:pPr algn="ctr">
              <a:buNone/>
            </a:pPr>
            <a:r>
              <a:rPr lang="sr-Cyrl-RS" b="1" dirty="0">
                <a:solidFill>
                  <a:srgbClr val="FF0000"/>
                </a:solidFill>
                <a:latin typeface="Comic Sans MS" pitchFamily="66" charset="0"/>
              </a:rPr>
              <a:t>ИСТИНА: </a:t>
            </a:r>
            <a:r>
              <a:rPr lang="sr-Cyrl-RS" b="1" dirty="0">
                <a:solidFill>
                  <a:srgbClr val="002060"/>
                </a:solidFill>
                <a:latin typeface="Comic Sans MS" pitchFamily="66" charset="0"/>
              </a:rPr>
              <a:t>СВИ РОДИТЕЉИ ГРИЈЕШЕ!</a:t>
            </a:r>
          </a:p>
          <a:p>
            <a:pPr algn="ctr">
              <a:buNone/>
            </a:pPr>
            <a:r>
              <a:rPr lang="sr-Cyrl-RS" b="1" dirty="0">
                <a:solidFill>
                  <a:srgbClr val="FF0000"/>
                </a:solidFill>
                <a:latin typeface="Comic Sans MS" pitchFamily="66" charset="0"/>
              </a:rPr>
              <a:t>ИЗАЗОВ: </a:t>
            </a:r>
            <a:r>
              <a:rPr lang="sr-Cyrl-RS" b="1" dirty="0">
                <a:solidFill>
                  <a:srgbClr val="002060"/>
                </a:solidFill>
                <a:latin typeface="Comic Sans MS" pitchFamily="66" charset="0"/>
              </a:rPr>
              <a:t>ПОГРИЈЕШИТИ  ШТО МАЊЕ ПУТА И НЕ ПОНАВЉАТИ ИСТЕ ГРЕШКЕ!</a:t>
            </a:r>
          </a:p>
        </p:txBody>
      </p:sp>
      <p:sp>
        <p:nvSpPr>
          <p:cNvPr id="5" name="TextBox 4"/>
          <p:cNvSpPr txBox="1"/>
          <p:nvPr/>
        </p:nvSpPr>
        <p:spPr>
          <a:xfrm rot="20609866">
            <a:off x="203746" y="2650886"/>
            <a:ext cx="2743200" cy="1200329"/>
          </a:xfrm>
          <a:prstGeom prst="rect">
            <a:avLst/>
          </a:prstGeom>
          <a:noFill/>
        </p:spPr>
        <p:txBody>
          <a:bodyPr wrap="square" rtlCol="0">
            <a:spAutoFit/>
          </a:bodyPr>
          <a:lstStyle/>
          <a:p>
            <a:pPr algn="ctr"/>
            <a:r>
              <a:rPr lang="sr-Cyrl-RS" sz="2400" b="1" dirty="0">
                <a:solidFill>
                  <a:srgbClr val="002060"/>
                </a:solidFill>
                <a:latin typeface="Comic Sans MS" pitchFamily="66" charset="0"/>
              </a:rPr>
              <a:t>Лош  родитељ погријеши 100 пута дневно!</a:t>
            </a:r>
            <a:endParaRPr lang="en-US" sz="2400" b="1" dirty="0">
              <a:solidFill>
                <a:srgbClr val="002060"/>
              </a:solidFill>
              <a:latin typeface="Comic Sans MS" pitchFamily="66" charset="0"/>
            </a:endParaRPr>
          </a:p>
        </p:txBody>
      </p:sp>
      <p:sp>
        <p:nvSpPr>
          <p:cNvPr id="7" name="TextBox 6"/>
          <p:cNvSpPr txBox="1"/>
          <p:nvPr/>
        </p:nvSpPr>
        <p:spPr>
          <a:xfrm rot="1033399">
            <a:off x="6303567" y="2828835"/>
            <a:ext cx="2667000" cy="1200329"/>
          </a:xfrm>
          <a:prstGeom prst="rect">
            <a:avLst/>
          </a:prstGeom>
          <a:noFill/>
        </p:spPr>
        <p:txBody>
          <a:bodyPr wrap="square" rtlCol="0">
            <a:spAutoFit/>
          </a:bodyPr>
          <a:lstStyle/>
          <a:p>
            <a:pPr algn="ctr"/>
            <a:r>
              <a:rPr lang="sr-Cyrl-RS" sz="2400" b="1" dirty="0">
                <a:solidFill>
                  <a:srgbClr val="002060"/>
                </a:solidFill>
                <a:latin typeface="Comic Sans MS" pitchFamily="66" charset="0"/>
              </a:rPr>
              <a:t>Добар родитељ погријеши 60 пута дневно!</a:t>
            </a:r>
            <a:endParaRPr lang="en-US" sz="2400" b="1" dirty="0">
              <a:solidFill>
                <a:srgbClr val="002060"/>
              </a:solidFill>
              <a:latin typeface="Comic Sans MS" pitchFamily="66" charset="0"/>
            </a:endParaRPr>
          </a:p>
        </p:txBody>
      </p:sp>
      <p:pic>
        <p:nvPicPr>
          <p:cNvPr id="9" name="Picture 8" descr="KUCA.jpg"/>
          <p:cNvPicPr>
            <a:picLocks noChangeAspect="1"/>
          </p:cNvPicPr>
          <p:nvPr/>
        </p:nvPicPr>
        <p:blipFill>
          <a:blip r:embed="rId2"/>
          <a:stretch>
            <a:fillRect/>
          </a:stretch>
        </p:blipFill>
        <p:spPr>
          <a:xfrm>
            <a:off x="2735972" y="3580744"/>
            <a:ext cx="3446575" cy="2439711"/>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4830763"/>
          </a:xfrm>
        </p:spPr>
        <p:txBody>
          <a:bodyPr/>
          <a:lstStyle/>
          <a:p>
            <a:pPr algn="ctr">
              <a:buNone/>
            </a:pPr>
            <a:r>
              <a:rPr lang="sr-Cyrl-RS" b="1" dirty="0">
                <a:solidFill>
                  <a:srgbClr val="FF0000"/>
                </a:solidFill>
                <a:latin typeface="Comic Sans MS" pitchFamily="66" charset="0"/>
              </a:rPr>
              <a:t>ИМАЈТЕ НА УМУ,</a:t>
            </a:r>
          </a:p>
          <a:p>
            <a:pPr algn="ctr">
              <a:buNone/>
            </a:pPr>
            <a:r>
              <a:rPr lang="sr-Cyrl-RS" b="1" dirty="0">
                <a:solidFill>
                  <a:srgbClr val="FF0000"/>
                </a:solidFill>
                <a:latin typeface="Comic Sans MS" pitchFamily="66" charset="0"/>
              </a:rPr>
              <a:t> И РОДИТЕЉИ САМОСТАЛНЕ ДЈЕЦЕ СУ СРЕЋНИЈИ!</a:t>
            </a:r>
            <a:endParaRPr lang="en-US" b="1" dirty="0">
              <a:solidFill>
                <a:srgbClr val="FF0000"/>
              </a:solidFill>
              <a:latin typeface="Comic Sans MS" pitchFamily="66" charset="0"/>
            </a:endParaRPr>
          </a:p>
          <a:p>
            <a:pPr algn="ctr">
              <a:buNone/>
            </a:pPr>
            <a:endParaRPr lang="en-US" b="1" dirty="0">
              <a:solidFill>
                <a:srgbClr val="FF0000"/>
              </a:solidFill>
              <a:latin typeface="Comic Sans MS" pitchFamily="66" charset="0"/>
            </a:endParaRPr>
          </a:p>
          <a:p>
            <a:pPr algn="ctr">
              <a:buNone/>
            </a:pPr>
            <a:endParaRPr lang="en-US" b="1" dirty="0">
              <a:solidFill>
                <a:srgbClr val="FF0000"/>
              </a:solidFill>
              <a:highlight>
                <a:srgbClr val="FFFF00"/>
              </a:highlight>
              <a:latin typeface="Comic Sans MS" pitchFamily="66" charset="0"/>
            </a:endParaRPr>
          </a:p>
          <a:p>
            <a:pPr algn="ctr">
              <a:buNone/>
            </a:pPr>
            <a:endParaRPr lang="sr-Cyrl-RS" b="1" dirty="0">
              <a:solidFill>
                <a:srgbClr val="FF0000"/>
              </a:solidFill>
              <a:latin typeface="Comic Sans MS" pitchFamily="66" charset="0"/>
            </a:endParaRPr>
          </a:p>
          <a:p>
            <a:pPr algn="ctr">
              <a:buNone/>
            </a:pPr>
            <a:endParaRPr lang="en-US" b="1" dirty="0">
              <a:solidFill>
                <a:srgbClr val="002060"/>
              </a:solidFill>
              <a:latin typeface="Comic Sans MS" pitchFamily="66" charset="0"/>
            </a:endParaRPr>
          </a:p>
        </p:txBody>
      </p:sp>
      <p:pic>
        <p:nvPicPr>
          <p:cNvPr id="4" name="Picture 3" descr="image-0-02-05-6b0934b22a054a43d5d8320fc13cdd691549bd66d5a9e233a5e77fd863a6ad74-V.jpg"/>
          <p:cNvPicPr>
            <a:picLocks noChangeAspect="1"/>
          </p:cNvPicPr>
          <p:nvPr/>
        </p:nvPicPr>
        <p:blipFill>
          <a:blip r:embed="rId2"/>
          <a:stretch>
            <a:fillRect/>
          </a:stretch>
        </p:blipFill>
        <p:spPr>
          <a:xfrm>
            <a:off x="2438400" y="1371600"/>
            <a:ext cx="4114800" cy="4114800"/>
          </a:xfrm>
          <a:prstGeom prst="rect">
            <a:avLst/>
          </a:prstGeom>
        </p:spPr>
      </p:pic>
      <p:sp>
        <p:nvSpPr>
          <p:cNvPr id="5" name="TextBox 4">
            <a:extLst>
              <a:ext uri="{FF2B5EF4-FFF2-40B4-BE49-F238E27FC236}">
                <a16:creationId xmlns:a16="http://schemas.microsoft.com/office/drawing/2014/main" id="{5E3086CD-B989-F004-F79D-2AB06340D1C6}"/>
              </a:ext>
            </a:extLst>
          </p:cNvPr>
          <p:cNvSpPr txBox="1"/>
          <p:nvPr/>
        </p:nvSpPr>
        <p:spPr>
          <a:xfrm>
            <a:off x="1981200" y="5867400"/>
            <a:ext cx="4572000" cy="1354217"/>
          </a:xfrm>
          <a:prstGeom prst="rect">
            <a:avLst/>
          </a:prstGeom>
          <a:noFill/>
        </p:spPr>
        <p:txBody>
          <a:bodyPr wrap="square">
            <a:spAutoFit/>
          </a:bodyPr>
          <a:lstStyle/>
          <a:p>
            <a:pPr algn="ctr">
              <a:buNone/>
            </a:pPr>
            <a:r>
              <a:rPr lang="sr-Cyrl-RS" sz="3200" b="1" dirty="0">
                <a:solidFill>
                  <a:srgbClr val="FF0000"/>
                </a:solidFill>
                <a:latin typeface="Comic Sans MS" pitchFamily="66" charset="0"/>
              </a:rPr>
              <a:t>ХВАЛА ЗА ПАЖЊУ!</a:t>
            </a:r>
            <a:endParaRPr lang="en-US" sz="3200" b="1" dirty="0">
              <a:solidFill>
                <a:srgbClr val="FF0000"/>
              </a:solidFill>
              <a:latin typeface="Comic Sans MS" pitchFamily="66" charset="0"/>
            </a:endParaRPr>
          </a:p>
          <a:p>
            <a:pPr algn="ctr">
              <a:buNone/>
            </a:pPr>
            <a:endParaRPr lang="en-US" sz="3200" b="1" dirty="0">
              <a:solidFill>
                <a:srgbClr val="002060"/>
              </a:solidFill>
              <a:latin typeface="Comic Sans MS" pitchFamily="66" charset="0"/>
            </a:endParaRPr>
          </a:p>
          <a:p>
            <a:pPr algn="ctr">
              <a:buNone/>
            </a:pPr>
            <a:endParaRPr lang="en-US" b="1" dirty="0">
              <a:solidFill>
                <a:srgbClr val="00206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0A608-CD28-CCAF-137F-2AC3AC595E4C}"/>
              </a:ext>
            </a:extLst>
          </p:cNvPr>
          <p:cNvSpPr>
            <a:spLocks noGrp="1"/>
          </p:cNvSpPr>
          <p:nvPr>
            <p:ph idx="1"/>
          </p:nvPr>
        </p:nvSpPr>
        <p:spPr>
          <a:xfrm>
            <a:off x="17106" y="304800"/>
            <a:ext cx="8991600" cy="4906963"/>
          </a:xfrm>
        </p:spPr>
        <p:txBody>
          <a:bodyPr/>
          <a:lstStyle/>
          <a:p>
            <a:pPr algn="ctr">
              <a:lnSpc>
                <a:spcPct val="107000"/>
              </a:lnSpc>
              <a:spcBef>
                <a:spcPts val="0"/>
              </a:spcBef>
              <a:spcAft>
                <a:spcPts val="0"/>
              </a:spcAft>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Добри краткорочни циљеви су основа за дневно одлучивање, мотивишу нас и  „не дозвољавају да скренемо са пута“, омогућавају нам праћење остварености резултата.</a:t>
            </a:r>
          </a:p>
          <a:p>
            <a:pPr marL="0" indent="0" algn="ctr">
              <a:lnSpc>
                <a:spcPct val="107000"/>
              </a:lnSpc>
              <a:spcBef>
                <a:spcPts val="0"/>
              </a:spcBef>
              <a:spcAft>
                <a:spcPts val="0"/>
              </a:spcAft>
              <a:buNone/>
            </a:pPr>
            <a:endPar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07000"/>
              </a:lnSpc>
              <a:spcBef>
                <a:spcPts val="0"/>
              </a:spcBef>
              <a:spcAft>
                <a:spcPts val="0"/>
              </a:spcAft>
              <a:buNone/>
            </a:pP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Да бисте дефинисали добре краткорочне циљеве прво треба да промислите који су ваши дугорочни циљеви за ваше дијете, каква особа бисте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жељели</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да постане, какве особине треба да има и како треба да се понаша према себи, својој породици и пријатељима.</a:t>
            </a:r>
          </a:p>
          <a:p>
            <a:pPr marL="0" indent="0" algn="ctr">
              <a:lnSpc>
                <a:spcPct val="107000"/>
              </a:lnSpc>
              <a:spcBef>
                <a:spcPts val="0"/>
              </a:spcBef>
              <a:spcAft>
                <a:spcPts val="0"/>
              </a:spcAft>
              <a:buNone/>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Да би Ваши краткорочни циљеви били ефикасни, треба да буду:</a:t>
            </a:r>
          </a:p>
          <a:p>
            <a:pPr algn="just">
              <a:lnSpc>
                <a:spcPct val="107000"/>
              </a:lnSpc>
              <a:spcBef>
                <a:spcPts val="0"/>
              </a:spcBef>
              <a:spcAft>
                <a:spcPts val="0"/>
              </a:spcAft>
              <a:buFont typeface="Arial" panose="020B0604020202020204" pitchFamily="34" charset="0"/>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ВАЖНИ </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у њима треба да буду садржане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вриједности</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које Вас мотивишу и које на свакодневном нивоу желите да пренесете Вашем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дјетету</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a:lnSpc>
                <a:spcPct val="107000"/>
              </a:lnSpc>
              <a:spcBef>
                <a:spcPts val="0"/>
              </a:spcBef>
              <a:spcAft>
                <a:spcPts val="0"/>
              </a:spcAft>
              <a:buFont typeface="Arial" panose="020B0604020202020204" pitchFamily="34" charset="0"/>
              <a:buChar char="•"/>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ОСТВАРЉИВИ –</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узмите у обзир ресурсе које имате на располагању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вријеме</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новац, </a:t>
            </a:r>
            <a:r>
              <a:rPr lang="sr-Cyrl-RS" sz="1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вјештине</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услове и све околности које су неопходне да се тај циљ оствари);</a:t>
            </a:r>
          </a:p>
          <a:p>
            <a:pPr>
              <a:lnSpc>
                <a:spcPct val="107000"/>
              </a:lnSpc>
              <a:spcBef>
                <a:spcPts val="0"/>
              </a:spcBef>
              <a:spcAft>
                <a:spcPts val="0"/>
              </a:spcAft>
              <a:buFont typeface="Arial" panose="020B0604020202020204" pitchFamily="34" charset="0"/>
              <a:buChar char="•"/>
            </a:pP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СПЕЦИФИЧНИ – </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детаљно промислите и опишите шта желите да постигнете и како би изгледао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успјех</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a:lnSpc>
                <a:spcPct val="107000"/>
              </a:lnSpc>
              <a:spcBef>
                <a:spcPts val="0"/>
              </a:spcBef>
              <a:spcAft>
                <a:spcPts val="0"/>
              </a:spcAft>
              <a:buFont typeface="Arial" panose="020B0604020202020204" pitchFamily="34" charset="0"/>
              <a:buChar char="•"/>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ВРЕМЕНСКИ ОГРНИ</a:t>
            </a:r>
            <a:r>
              <a:rPr lang="sr-Cyrl-RS" sz="18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ЧЕНИ – </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не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остављјте</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цијели живот за реализацију циља, него ограничено </a:t>
            </a: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вријеме</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током којег га можете памтити и пратити;</a:t>
            </a:r>
          </a:p>
          <a:p>
            <a:pPr>
              <a:lnSpc>
                <a:spcPct val="107000"/>
              </a:lnSpc>
              <a:spcBef>
                <a:spcPts val="0"/>
              </a:spcBef>
              <a:spcAft>
                <a:spcPts val="0"/>
              </a:spcAft>
              <a:buFont typeface="Arial" panose="020B0604020202020204" pitchFamily="34" charset="0"/>
              <a:buChar char="•"/>
            </a:pPr>
            <a:r>
              <a:rPr lang="sr-Cyrl-RS" sz="18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МЈЕРЉИВИ – </a:t>
            </a:r>
            <a:r>
              <a:rPr lang="sr-Cyrl-RS" sz="1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поставите циљ тако да можете знати када је реализован.</a:t>
            </a:r>
          </a:p>
          <a:p>
            <a:pPr marL="0" indent="0">
              <a:buNone/>
            </a:pPr>
            <a:endParaRPr lang="en-US" dirty="0"/>
          </a:p>
        </p:txBody>
      </p:sp>
    </p:spTree>
    <p:extLst>
      <p:ext uri="{BB962C8B-B14F-4D97-AF65-F5344CB8AC3E}">
        <p14:creationId xmlns:p14="http://schemas.microsoft.com/office/powerpoint/2010/main" val="323530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F780F-B35A-147F-FE35-08449A2B93CC}"/>
              </a:ext>
            </a:extLst>
          </p:cNvPr>
          <p:cNvSpPr>
            <a:spLocks noGrp="1"/>
          </p:cNvSpPr>
          <p:nvPr>
            <p:ph idx="1"/>
          </p:nvPr>
        </p:nvSpPr>
        <p:spPr/>
        <p:txBody>
          <a:bodyPr/>
          <a:lstStyle/>
          <a:p>
            <a:pPr marL="0" indent="0" algn="just">
              <a:lnSpc>
                <a:spcPct val="107000"/>
              </a:lnSpc>
              <a:spcAft>
                <a:spcPts val="800"/>
              </a:spcAft>
              <a:buNone/>
            </a:pPr>
            <a:r>
              <a:rPr lang="sr-Cyrl-RS" sz="18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Примјер</a:t>
            </a:r>
            <a:r>
              <a:rPr lang="sr-Cyrl-RS" sz="18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sr-Cyrl-RS" sz="2000" b="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ДУГОРОЧАН ЦИЉ: </a:t>
            </a:r>
            <a:r>
              <a:rPr lang="sr-Cyrl-RS" sz="20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Желим да моје дијете буде самопоуздано.</a:t>
            </a:r>
          </a:p>
          <a:p>
            <a:pPr marL="0" indent="0" algn="just">
              <a:lnSpc>
                <a:spcPct val="107000"/>
              </a:lnSpc>
              <a:spcAft>
                <a:spcPts val="800"/>
              </a:spcAft>
              <a:buNone/>
            </a:pP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КРАТКОРОЧАН ЦИЉ: </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Током ове </a:t>
            </a:r>
            <a:r>
              <a:rPr lang="sr-Cyrl-RS" sz="20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недјеље</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кад год се моје дијете буде трудило да уради нешто што му је тешко и што још није савладало, похвалићу га тако што ћу му јасно рећи шта ми се допада. </a:t>
            </a:r>
            <a:r>
              <a:rPr lang="sr-Cyrl-RS" sz="20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Избјегаваћу</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критике и етикетирање, као што су: „Ти си глуп, смотан си, како те није срамота!“</a:t>
            </a:r>
          </a:p>
          <a:p>
            <a:pPr marL="0" indent="0" algn="just">
              <a:lnSpc>
                <a:spcPct val="107000"/>
              </a:lnSpc>
              <a:spcAft>
                <a:spcPts val="800"/>
              </a:spcAft>
              <a:buNone/>
            </a:pPr>
            <a:endParaRPr lang="sr-Cyrl-RS" sz="20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ДУГОРОЧАН ЦИЉ: </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Желим да моје дијете умије да </a:t>
            </a:r>
            <a:r>
              <a:rPr lang="sr-Cyrl-RS" sz="2000" b="1"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цијени</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живот, да буде захвално на свему што му се дешава и да буде срећно.</a:t>
            </a:r>
          </a:p>
          <a:p>
            <a:pPr marL="0" indent="0" algn="just">
              <a:lnSpc>
                <a:spcPct val="107000"/>
              </a:lnSpc>
              <a:spcAft>
                <a:spcPts val="800"/>
              </a:spcAft>
              <a:buNone/>
            </a:pPr>
            <a:r>
              <a:rPr lang="sr-Cyrl-RS" sz="20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КРАТКОРОЧАН ЦИЉ: </a:t>
            </a:r>
            <a:r>
              <a:rPr lang="sr-Cyrl-RS" sz="2000" b="1"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Сваке вечери одвојићу пар минута да му кажем на чему сам му захвалан/захвална тог дана.</a:t>
            </a:r>
            <a:r>
              <a:rPr lang="en-US" sz="2000"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01403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686800" cy="4830763"/>
          </a:xfrm>
        </p:spPr>
        <p:txBody>
          <a:bodyPr/>
          <a:lstStyle/>
          <a:p>
            <a:pPr algn="ctr">
              <a:buNone/>
            </a:pPr>
            <a:r>
              <a:rPr lang="sr-Cyrl-RS" b="1" dirty="0">
                <a:solidFill>
                  <a:srgbClr val="FF0000"/>
                </a:solidFill>
                <a:latin typeface="Comic Sans MS" pitchFamily="66" charset="0"/>
              </a:rPr>
              <a:t>Дневник једног двогодишњака</a:t>
            </a:r>
          </a:p>
          <a:p>
            <a:pPr algn="ctr">
              <a:buNone/>
            </a:pPr>
            <a:r>
              <a:rPr lang="sr-Cyrl-RS" b="1" dirty="0">
                <a:solidFill>
                  <a:srgbClr val="FF0000"/>
                </a:solidFill>
                <a:latin typeface="Comic Sans MS" pitchFamily="66" charset="0"/>
                <a:hlinkClick r:id="rId2"/>
              </a:rPr>
              <a:t>( извор: </a:t>
            </a:r>
            <a:r>
              <a:rPr lang="en-US" dirty="0">
                <a:hlinkClick r:id="rId2"/>
              </a:rPr>
              <a:t>https://zelenaucionica.com/</a:t>
            </a:r>
            <a:r>
              <a:rPr lang="sr-Cyrl-RS" dirty="0"/>
              <a:t>)</a:t>
            </a:r>
          </a:p>
          <a:p>
            <a:pPr algn="just">
              <a:buNone/>
            </a:pPr>
            <a:r>
              <a:rPr lang="ru-RU" b="1" dirty="0">
                <a:solidFill>
                  <a:srgbClr val="0070C0"/>
                </a:solidFill>
                <a:latin typeface="Comic Sans MS" pitchFamily="66" charset="0"/>
              </a:rPr>
              <a:t>	“Имам двије године. Нисам размажен ни грозан… Ја сам фрустриран. Нервозан, под стресом, преплављен емоцијама и збуњен. Треба ми загрљај.” Данас сам се пробудио и хтио сам сам да се обучем, али су ми рекли: “Не, немамо времена за то, ја ћу”.То ме је растужило.</a:t>
            </a:r>
          </a:p>
          <a:p>
            <a:pPr algn="just">
              <a:buNone/>
            </a:pPr>
            <a:r>
              <a:rPr lang="ru-RU" b="1" dirty="0">
                <a:solidFill>
                  <a:srgbClr val="0070C0"/>
                </a:solidFill>
                <a:latin typeface="Comic Sans MS" pitchFamily="66" charset="0"/>
              </a:rPr>
              <a:t>	Хтио сам сам да једем, али су ми рекли: “Не, уфлекаћеш се, а журимо и немамо времена за пресвлачење. Ја ћу те нахранити.” Ово је учинило да се осећам неспособно.</a:t>
            </a:r>
          </a:p>
          <a:p>
            <a:pPr algn="just">
              <a:buNone/>
            </a:pPr>
            <a:r>
              <a:rPr lang="ru-RU" b="1" dirty="0">
                <a:solidFill>
                  <a:srgbClr val="0070C0"/>
                </a:solidFill>
                <a:latin typeface="Comic Sans MS" pitchFamily="66" charset="0"/>
              </a:rPr>
              <a:t>	Хтио сам да до кола идем на својим ногама, али су ми рекли: “Не, јако журимо, немамо времена. Понијећу те.” И то ме је коначно расплакало.</a:t>
            </a:r>
          </a:p>
        </p:txBody>
      </p:sp>
    </p:spTree>
    <p:extLst>
      <p:ext uri="{BB962C8B-B14F-4D97-AF65-F5344CB8AC3E}">
        <p14:creationId xmlns:p14="http://schemas.microsoft.com/office/powerpoint/2010/main" val="8797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ru-RU" dirty="0"/>
              <a:t>	</a:t>
            </a:r>
            <a:r>
              <a:rPr lang="ru-RU" b="1" dirty="0">
                <a:solidFill>
                  <a:srgbClr val="0070C0"/>
                </a:solidFill>
                <a:latin typeface="Comic Sans MS" pitchFamily="66" charset="0"/>
              </a:rPr>
              <a:t>Хтио сам да сам изађем из кола, али ми је речено: “Не, немамо времена, ја ћу те извадити из сједишта.” Сад сам већ пожелио да побјегнем.</a:t>
            </a:r>
          </a:p>
          <a:p>
            <a:pPr algn="just">
              <a:buNone/>
            </a:pPr>
            <a:r>
              <a:rPr lang="ru-RU" b="1" dirty="0">
                <a:solidFill>
                  <a:srgbClr val="0070C0"/>
                </a:solidFill>
                <a:latin typeface="Comic Sans MS" pitchFamily="66" charset="0"/>
              </a:rPr>
              <a:t>	Касније, у вртићу, хтио сам да се играм коцкицама, па су ми рекли: “Не, не тако, него овако.” Онда више нисам желио да се играм коцкицама. Хтио сам да се играм аутићем који је држао неко други, па сам га узео. Онда су ми рекли “Не, то се не ради! Не смију се узимати ствари које неко други држи!”</a:t>
            </a:r>
          </a:p>
          <a:p>
            <a:pPr algn="just">
              <a:buNone/>
            </a:pPr>
            <a:r>
              <a:rPr lang="ru-RU" b="1" dirty="0">
                <a:solidFill>
                  <a:srgbClr val="0070C0"/>
                </a:solidFill>
                <a:latin typeface="Comic Sans MS" pitchFamily="66" charset="0"/>
              </a:rPr>
              <a:t>	Нисам сигуран шта сам лоше урадио, али знам да сам се растужио, па сам зато почео да плачем. Хтио сам загрљај, али ми је речено: “Хајде, не плачи, иди да се играш.”</a:t>
            </a:r>
          </a:p>
        </p:txBody>
      </p:sp>
    </p:spTree>
    <p:extLst>
      <p:ext uri="{BB962C8B-B14F-4D97-AF65-F5344CB8AC3E}">
        <p14:creationId xmlns:p14="http://schemas.microsoft.com/office/powerpoint/2010/main" val="2385916172"/>
      </p:ext>
    </p:extLst>
  </p:cSld>
  <p:clrMapOvr>
    <a:masterClrMapping/>
  </p:clrMapOvr>
</p:sld>
</file>

<file path=ppt/theme/theme1.xml><?xml version="1.0" encoding="utf-8"?>
<a:theme xmlns:a="http://schemas.openxmlformats.org/drawingml/2006/main" name="ki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kids</Template>
  <TotalTime>557</TotalTime>
  <Words>5191</Words>
  <Application>Microsoft Office PowerPoint</Application>
  <PresentationFormat>On-screen Show (4:3)</PresentationFormat>
  <Paragraphs>365</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Comic Sans MS</vt:lpstr>
      <vt:lpstr>Symbol</vt:lpstr>
      <vt:lpstr>Times New Roman</vt:lpstr>
      <vt:lpstr>Wingdings</vt:lpstr>
      <vt:lpstr>kids</vt:lpstr>
      <vt:lpstr>         САМОСТАЛНА ДЈЕЦА СУ СРЕЋНИЈА    Даница Мојић </vt:lpstr>
      <vt:lpstr>РОДИТЕЉСКИ ЦИЉЕВИ</vt:lpstr>
      <vt:lpstr>PowerPoint Presentation</vt:lpstr>
      <vt:lpstr>„Ако не знаш гдје желиш да стигнеш, свеједно је којим путем ћеш кренути!“                Мачак из Алисе у Земљи чуда</vt:lpstr>
      <vt:lpstr>Размислите да ли и Ви некада кажете сљедеће: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ЗАМКЕ РОДИТЕЉСТВА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ШТА ТО БЈЕШЕ САМОСТАЛНОСТ?</vt:lpstr>
      <vt:lpstr>PowerPoint Presentation</vt:lpstr>
      <vt:lpstr>НЕЗАВИСНОСТ!</vt:lpstr>
      <vt:lpstr>ПОДРШКА ОДРАСЛОГ</vt:lpstr>
      <vt:lpstr>АУТОНОМИЈА</vt:lpstr>
      <vt:lpstr>ПОСТЕПЕНО “ОСВАЈАЊЕ” САМОСТАЛНОСТИ</vt:lpstr>
      <vt:lpstr>“ПОМОЗИ МИ ДА УРАДИМ САМ!”                               М. Монтесори</vt:lpstr>
      <vt:lpstr>ЉУБАВ!</vt:lpstr>
      <vt:lpstr>PowerPoint Presentation</vt:lpstr>
      <vt:lpstr>PowerPoint Presentation</vt:lpstr>
      <vt:lpstr>PowerPoint Presentation</vt:lpstr>
      <vt:lpstr>УМЈЕСТО САВЈЕТА…</vt:lpstr>
      <vt:lpstr>PowerPoint Presentation</vt:lpstr>
      <vt:lpstr>PowerPoint Presentation</vt:lpstr>
      <vt:lpstr>ПОДИЈЕЛИТЕ ОДГОВОРНОСТ</vt:lpstr>
      <vt:lpstr>ПОКАЖИ МИ, ПА ЋУ И САМ ЗНАТИ!</vt:lpstr>
      <vt:lpstr>ПОДСТИЧИТЕ ДЈЕЦУ ДА ТРАЖЕ ПОМОЋ КАДА ИМ ЈЕ ПОТРЕБНА</vt:lpstr>
      <vt:lpstr>САМОСТАЛАН ОДЛАЗАК У ШКОЛУ И НА ВАННАСТАВНЕ АКТИВНОСТИ</vt:lpstr>
      <vt:lpstr>САМОСТАЛАН ОСТАНАК КОД КУЋЕ</vt:lpstr>
      <vt:lpstr>НАУЧИТИ ДИЈЕТЕ КАКО ДА СЕ ОРГАНИЗУЈЕ</vt:lpstr>
      <vt:lpstr>PowerPoint Presentation</vt:lpstr>
      <vt:lpstr>САМОСТАЛНО УЧЕЊЕ</vt:lpstr>
      <vt:lpstr>PowerPoint Presentation</vt:lpstr>
      <vt:lpstr>НАУЧИТЕ ДИЈЕТЕ ДА УПРАВЉА НОВЦЕМ</vt:lpstr>
      <vt:lpstr>PowerPoint Presentation</vt:lpstr>
      <vt:lpstr>PowerPoint Presentation</vt:lpstr>
      <vt:lpstr>НЕ БУДИТЕ „ЛОВЦИ НА ГРЕШКЕ“!</vt:lpstr>
      <vt:lpstr>ОГЛАС: ТРАЖИ СЕ ДОБАР РОДИТЕЉ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dc:creator>
  <cp:lastModifiedBy>Danica Mojić</cp:lastModifiedBy>
  <cp:revision>116</cp:revision>
  <dcterms:created xsi:type="dcterms:W3CDTF">2019-11-26T10:42:08Z</dcterms:created>
  <dcterms:modified xsi:type="dcterms:W3CDTF">2023-03-23T14:15:39Z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